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12.xml" ContentType="application/vnd.openxmlformats-officedocument.presentationml.tags+xml"/>
  <Override PartName="/ppt/notesSlides/notesSlide33.xml" ContentType="application/vnd.openxmlformats-officedocument.presentationml.notesSlide+xml"/>
  <Override PartName="/ppt/tags/tag13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7" r:id="rId2"/>
    <p:sldId id="258" r:id="rId3"/>
    <p:sldId id="259" r:id="rId4"/>
    <p:sldId id="293" r:id="rId5"/>
    <p:sldId id="305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6" r:id="rId18"/>
    <p:sldId id="279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288" r:id="rId31"/>
    <p:sldId id="289" r:id="rId32"/>
    <p:sldId id="290" r:id="rId33"/>
    <p:sldId id="291" r:id="rId34"/>
    <p:sldId id="292" r:id="rId35"/>
    <p:sldId id="285" r:id="rId36"/>
  </p:sldIdLst>
  <p:sldSz cx="9144000" cy="5145088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>
      <p:cViewPr varScale="1">
        <p:scale>
          <a:sx n="108" d="100"/>
          <a:sy n="108" d="100"/>
        </p:scale>
        <p:origin x="730" y="82"/>
      </p:cViewPr>
      <p:guideLst>
        <p:guide orient="horz" pos="162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9B5610-9476-421B-AAB8-822740A67FC7}" type="datetimeFigureOut">
              <a:rPr lang="zh-CN" altLang="en-US" smtClean="0"/>
              <a:pPr/>
              <a:t>2020/9/18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C4F0A-2ADC-4AEC-9F71-8B3493A16BB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14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C4F0A-2ADC-4AEC-9F71-8B3493A16BB8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89865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4350"/>
            <a:ext cx="4570412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187528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078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239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954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187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0561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1967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C4F0A-2ADC-4AEC-9F71-8B3493A16BB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0340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4198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451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C4F0A-2ADC-4AEC-9F71-8B3493A16BB8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3714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2028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245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31283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0173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7136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5754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3186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5296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8135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152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C4F0A-2ADC-4AEC-9F71-8B3493A16BB8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8069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C4F0A-2ADC-4AEC-9F71-8B3493A16BB8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78526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4350"/>
            <a:ext cx="4570412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4697669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12646-107E-4EAD-9573-39087FBC261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2921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12646-107E-4EAD-9573-39087FBC261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9071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12646-107E-4EAD-9573-39087FBC261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2293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C4F0A-2ADC-4AEC-9F71-8B3493A16BB8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50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4350"/>
            <a:ext cx="4570412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852658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12646-107E-4EAD-9573-39087FBC261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587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12646-107E-4EAD-9573-39087FBC261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518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12646-107E-4EAD-9573-39087FBC261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497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12646-107E-4EAD-9573-39087FBC261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712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C4F0A-2ADC-4AEC-9F71-8B3493A16BB8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692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313"/>
            <a:ext cx="7772400" cy="110285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550"/>
            <a:ext cx="6400800" cy="13148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1958A-C0A4-42B0-B753-761C194F4659}" type="datetimeFigureOut">
              <a:rPr lang="zh-CN" altLang="en-US" smtClean="0"/>
              <a:pPr/>
              <a:t>2020/9/18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80132-3B89-4A57-AF6E-4996199EB8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1958A-C0A4-42B0-B753-761C194F4659}" type="datetimeFigureOut">
              <a:rPr lang="zh-CN" altLang="en-US" smtClean="0"/>
              <a:pPr/>
              <a:t>2020/9/18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80132-3B89-4A57-AF6E-4996199EB8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829"/>
            <a:ext cx="2057400" cy="329309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829"/>
            <a:ext cx="6019800" cy="329309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1958A-C0A4-42B0-B753-761C194F4659}" type="datetimeFigureOut">
              <a:rPr lang="zh-CN" altLang="en-US" smtClean="0"/>
              <a:pPr/>
              <a:t>2020/9/18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80132-3B89-4A57-AF6E-4996199EB8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1958A-C0A4-42B0-B753-761C194F4659}" type="datetimeFigureOut">
              <a:rPr lang="zh-CN" altLang="en-US" smtClean="0"/>
              <a:pPr/>
              <a:t>2020/9/18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80132-3B89-4A57-AF6E-4996199EB8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196"/>
            <a:ext cx="7772400" cy="102187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708"/>
            <a:ext cx="7772400" cy="11254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1958A-C0A4-42B0-B753-761C194F4659}" type="datetimeFigureOut">
              <a:rPr lang="zh-CN" altLang="en-US" smtClean="0"/>
              <a:pPr/>
              <a:t>2020/9/18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80132-3B89-4A57-AF6E-4996199EB8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1958A-C0A4-42B0-B753-761C194F4659}" type="datetimeFigureOut">
              <a:rPr lang="zh-CN" altLang="en-US" smtClean="0"/>
              <a:pPr/>
              <a:t>2020/9/18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80132-3B89-4A57-AF6E-4996199EB8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690"/>
            <a:ext cx="4040188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660"/>
            <a:ext cx="4040188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690"/>
            <a:ext cx="4041775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660"/>
            <a:ext cx="4041775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1958A-C0A4-42B0-B753-761C194F4659}" type="datetimeFigureOut">
              <a:rPr lang="zh-CN" altLang="en-US" smtClean="0"/>
              <a:pPr/>
              <a:t>2020/9/18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80132-3B89-4A57-AF6E-4996199EB8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1958A-C0A4-42B0-B753-761C194F4659}" type="datetimeFigureOut">
              <a:rPr lang="zh-CN" altLang="en-US" smtClean="0"/>
              <a:pPr/>
              <a:t>2020/9/18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80132-3B89-4A57-AF6E-4996199EB8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1958A-C0A4-42B0-B753-761C194F4659}" type="datetimeFigureOut">
              <a:rPr lang="zh-CN" altLang="en-US" smtClean="0"/>
              <a:pPr/>
              <a:t>2020/9/18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80132-3B89-4A57-AF6E-4996199EB85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Text Box 42"/>
          <p:cNvSpPr txBox="1">
            <a:spLocks noChangeArrowheads="1"/>
          </p:cNvSpPr>
          <p:nvPr userDrawn="1"/>
        </p:nvSpPr>
        <p:spPr bwMode="auto">
          <a:xfrm>
            <a:off x="3650614" y="160276"/>
            <a:ext cx="1826141" cy="338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此处添加标题文本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 Box 43"/>
          <p:cNvSpPr txBox="1">
            <a:spLocks noChangeArrowheads="1"/>
          </p:cNvSpPr>
          <p:nvPr userDrawn="1"/>
        </p:nvSpPr>
        <p:spPr bwMode="auto">
          <a:xfrm>
            <a:off x="3503037" y="438174"/>
            <a:ext cx="2113079" cy="215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a good space for a short subtitle</a:t>
            </a: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5616116" y="340296"/>
            <a:ext cx="3491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0" y="340296"/>
            <a:ext cx="3491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任意多边形 9"/>
          <p:cNvSpPr/>
          <p:nvPr userDrawn="1"/>
        </p:nvSpPr>
        <p:spPr>
          <a:xfrm flipV="1">
            <a:off x="0" y="4732784"/>
            <a:ext cx="9297489" cy="477337"/>
          </a:xfrm>
          <a:custGeom>
            <a:avLst/>
            <a:gdLst>
              <a:gd name="connsiteX0" fmla="*/ 0 w 9238129"/>
              <a:gd name="connsiteY0" fmla="*/ 95623 h 957729"/>
              <a:gd name="connsiteX1" fmla="*/ 403412 w 9238129"/>
              <a:gd name="connsiteY1" fmla="*/ 624540 h 957729"/>
              <a:gd name="connsiteX2" fmla="*/ 1201271 w 9238129"/>
              <a:gd name="connsiteY2" fmla="*/ 355599 h 957729"/>
              <a:gd name="connsiteX3" fmla="*/ 2070847 w 9238129"/>
              <a:gd name="connsiteY3" fmla="*/ 947270 h 957729"/>
              <a:gd name="connsiteX4" fmla="*/ 3388659 w 9238129"/>
              <a:gd name="connsiteY4" fmla="*/ 292846 h 957729"/>
              <a:gd name="connsiteX5" fmla="*/ 4572000 w 9238129"/>
              <a:gd name="connsiteY5" fmla="*/ 776940 h 957729"/>
              <a:gd name="connsiteX6" fmla="*/ 5683624 w 9238129"/>
              <a:gd name="connsiteY6" fmla="*/ 274917 h 957729"/>
              <a:gd name="connsiteX7" fmla="*/ 6813177 w 9238129"/>
              <a:gd name="connsiteY7" fmla="*/ 669364 h 957729"/>
              <a:gd name="connsiteX8" fmla="*/ 7826189 w 9238129"/>
              <a:gd name="connsiteY8" fmla="*/ 140446 h 957729"/>
              <a:gd name="connsiteX9" fmla="*/ 9018494 w 9238129"/>
              <a:gd name="connsiteY9" fmla="*/ 651434 h 957729"/>
              <a:gd name="connsiteX10" fmla="*/ 9144000 w 9238129"/>
              <a:gd name="connsiteY10" fmla="*/ 651434 h 957729"/>
              <a:gd name="connsiteX11" fmla="*/ 9152965 w 9238129"/>
              <a:gd name="connsiteY11" fmla="*/ 454211 h 957729"/>
              <a:gd name="connsiteX12" fmla="*/ 9188824 w 9238129"/>
              <a:gd name="connsiteY12" fmla="*/ 68729 h 957729"/>
              <a:gd name="connsiteX13" fmla="*/ 9170894 w 9238129"/>
              <a:gd name="connsiteY13" fmla="*/ 41834 h 957729"/>
              <a:gd name="connsiteX14" fmla="*/ 0 w 9238129"/>
              <a:gd name="connsiteY14" fmla="*/ 95623 h 957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238129" h="957729">
                <a:moveTo>
                  <a:pt x="0" y="95623"/>
                </a:moveTo>
                <a:cubicBezTo>
                  <a:pt x="101600" y="338417"/>
                  <a:pt x="203200" y="581211"/>
                  <a:pt x="403412" y="624540"/>
                </a:cubicBezTo>
                <a:cubicBezTo>
                  <a:pt x="603624" y="667869"/>
                  <a:pt x="923365" y="301811"/>
                  <a:pt x="1201271" y="355599"/>
                </a:cubicBezTo>
                <a:cubicBezTo>
                  <a:pt x="1479177" y="409387"/>
                  <a:pt x="1706282" y="957729"/>
                  <a:pt x="2070847" y="947270"/>
                </a:cubicBezTo>
                <a:cubicBezTo>
                  <a:pt x="2435412" y="936811"/>
                  <a:pt x="2971800" y="321234"/>
                  <a:pt x="3388659" y="292846"/>
                </a:cubicBezTo>
                <a:cubicBezTo>
                  <a:pt x="3805518" y="264458"/>
                  <a:pt x="4189506" y="779928"/>
                  <a:pt x="4572000" y="776940"/>
                </a:cubicBezTo>
                <a:cubicBezTo>
                  <a:pt x="4954494" y="773952"/>
                  <a:pt x="5310094" y="292846"/>
                  <a:pt x="5683624" y="274917"/>
                </a:cubicBezTo>
                <a:cubicBezTo>
                  <a:pt x="6057154" y="256988"/>
                  <a:pt x="6456083" y="691776"/>
                  <a:pt x="6813177" y="669364"/>
                </a:cubicBezTo>
                <a:cubicBezTo>
                  <a:pt x="7170271" y="646952"/>
                  <a:pt x="7458636" y="143434"/>
                  <a:pt x="7826189" y="140446"/>
                </a:cubicBezTo>
                <a:cubicBezTo>
                  <a:pt x="8193742" y="137458"/>
                  <a:pt x="8798859" y="566269"/>
                  <a:pt x="9018494" y="651434"/>
                </a:cubicBezTo>
                <a:cubicBezTo>
                  <a:pt x="9238129" y="736599"/>
                  <a:pt x="9121588" y="684305"/>
                  <a:pt x="9144000" y="651434"/>
                </a:cubicBezTo>
                <a:cubicBezTo>
                  <a:pt x="9166412" y="618564"/>
                  <a:pt x="9145494" y="551328"/>
                  <a:pt x="9152965" y="454211"/>
                </a:cubicBezTo>
                <a:cubicBezTo>
                  <a:pt x="9160436" y="357094"/>
                  <a:pt x="9185836" y="137458"/>
                  <a:pt x="9188824" y="68729"/>
                </a:cubicBezTo>
                <a:cubicBezTo>
                  <a:pt x="9191812" y="0"/>
                  <a:pt x="9170894" y="41834"/>
                  <a:pt x="9170894" y="41834"/>
                </a:cubicBezTo>
                <a:lnTo>
                  <a:pt x="0" y="956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851"/>
            <a:ext cx="3008313" cy="87180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51"/>
            <a:ext cx="5111750" cy="43911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658"/>
            <a:ext cx="3008313" cy="35193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1958A-C0A4-42B0-B753-761C194F4659}" type="datetimeFigureOut">
              <a:rPr lang="zh-CN" altLang="en-US" smtClean="0"/>
              <a:pPr/>
              <a:t>2020/9/18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80132-3B89-4A57-AF6E-4996199EB8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561"/>
            <a:ext cx="5486400" cy="42518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723"/>
            <a:ext cx="5486400" cy="30870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746"/>
            <a:ext cx="5486400" cy="6038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1958A-C0A4-42B0-B753-761C194F4659}" type="datetimeFigureOut">
              <a:rPr lang="zh-CN" altLang="en-US" smtClean="0"/>
              <a:pPr/>
              <a:t>2020/9/18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80132-3B89-4A57-AF6E-4996199EB8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521"/>
            <a:ext cx="8229600" cy="3395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21958A-C0A4-42B0-B753-761C194F4659}" type="datetimeFigureOut">
              <a:rPr lang="zh-CN" altLang="en-US" smtClean="0"/>
              <a:pPr/>
              <a:t>2020/9/18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80132-3B89-4A57-AF6E-4996199EB8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 advClick="0" advTm="0">
    <p:random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notesSlide" Target="../notesSlides/notesSlide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4" Type="http://schemas.openxmlformats.org/officeDocument/2006/relationships/image" Target="../media/image4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3707904" y="2572544"/>
            <a:ext cx="3096344" cy="1692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576529" y="907075"/>
            <a:ext cx="3276364" cy="3276364"/>
            <a:chOff x="3599892" y="772344"/>
            <a:chExt cx="3276364" cy="3276364"/>
          </a:xfrm>
        </p:grpSpPr>
        <p:sp>
          <p:nvSpPr>
            <p:cNvPr id="8" name="椭圆 7"/>
            <p:cNvSpPr/>
            <p:nvPr/>
          </p:nvSpPr>
          <p:spPr>
            <a:xfrm>
              <a:off x="3658308" y="889641"/>
              <a:ext cx="3096344" cy="3096344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879565" y="1936508"/>
              <a:ext cx="2717017" cy="438582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altLang="zh-CN" sz="2400" b="1" spc="45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CAT Tools</a:t>
              </a:r>
              <a:endParaRPr lang="zh-CN" altLang="en-US" sz="2400" b="1" spc="450" dirty="0">
                <a:solidFill>
                  <a:schemeClr val="bg1"/>
                </a:solidFill>
                <a:latin typeface="Segoe UI Black" panose="020B0A02040204020203" pitchFamily="34" charset="0"/>
                <a:ea typeface="方正清刻本悦宋简体" panose="02000000000000000000" pitchFamily="2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348621" y="3295057"/>
              <a:ext cx="2038830" cy="377026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zh-CN" altLang="en-US" sz="1000" spc="2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汇报人：于欣雨、鞠林玲、李浩贤、李諾怡</a:t>
              </a:r>
            </a:p>
          </p:txBody>
        </p:sp>
        <p:sp>
          <p:nvSpPr>
            <p:cNvPr id="7" name="椭圆 6"/>
            <p:cNvSpPr/>
            <p:nvPr/>
          </p:nvSpPr>
          <p:spPr>
            <a:xfrm>
              <a:off x="3599892" y="772344"/>
              <a:ext cx="3276364" cy="3276364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任意多边形 20"/>
          <p:cNvSpPr/>
          <p:nvPr/>
        </p:nvSpPr>
        <p:spPr>
          <a:xfrm>
            <a:off x="0" y="-127756"/>
            <a:ext cx="9297489" cy="1034831"/>
          </a:xfrm>
          <a:custGeom>
            <a:avLst/>
            <a:gdLst>
              <a:gd name="connsiteX0" fmla="*/ 0 w 9238129"/>
              <a:gd name="connsiteY0" fmla="*/ 95623 h 957729"/>
              <a:gd name="connsiteX1" fmla="*/ 403412 w 9238129"/>
              <a:gd name="connsiteY1" fmla="*/ 624540 h 957729"/>
              <a:gd name="connsiteX2" fmla="*/ 1201271 w 9238129"/>
              <a:gd name="connsiteY2" fmla="*/ 355599 h 957729"/>
              <a:gd name="connsiteX3" fmla="*/ 2070847 w 9238129"/>
              <a:gd name="connsiteY3" fmla="*/ 947270 h 957729"/>
              <a:gd name="connsiteX4" fmla="*/ 3388659 w 9238129"/>
              <a:gd name="connsiteY4" fmla="*/ 292846 h 957729"/>
              <a:gd name="connsiteX5" fmla="*/ 4572000 w 9238129"/>
              <a:gd name="connsiteY5" fmla="*/ 776940 h 957729"/>
              <a:gd name="connsiteX6" fmla="*/ 5683624 w 9238129"/>
              <a:gd name="connsiteY6" fmla="*/ 274917 h 957729"/>
              <a:gd name="connsiteX7" fmla="*/ 6813177 w 9238129"/>
              <a:gd name="connsiteY7" fmla="*/ 669364 h 957729"/>
              <a:gd name="connsiteX8" fmla="*/ 7826189 w 9238129"/>
              <a:gd name="connsiteY8" fmla="*/ 140446 h 957729"/>
              <a:gd name="connsiteX9" fmla="*/ 9018494 w 9238129"/>
              <a:gd name="connsiteY9" fmla="*/ 651434 h 957729"/>
              <a:gd name="connsiteX10" fmla="*/ 9144000 w 9238129"/>
              <a:gd name="connsiteY10" fmla="*/ 651434 h 957729"/>
              <a:gd name="connsiteX11" fmla="*/ 9152965 w 9238129"/>
              <a:gd name="connsiteY11" fmla="*/ 454211 h 957729"/>
              <a:gd name="connsiteX12" fmla="*/ 9188824 w 9238129"/>
              <a:gd name="connsiteY12" fmla="*/ 68729 h 957729"/>
              <a:gd name="connsiteX13" fmla="*/ 9170894 w 9238129"/>
              <a:gd name="connsiteY13" fmla="*/ 41834 h 957729"/>
              <a:gd name="connsiteX14" fmla="*/ 0 w 9238129"/>
              <a:gd name="connsiteY14" fmla="*/ 95623 h 957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238129" h="957729">
                <a:moveTo>
                  <a:pt x="0" y="95623"/>
                </a:moveTo>
                <a:cubicBezTo>
                  <a:pt x="101600" y="338417"/>
                  <a:pt x="203200" y="581211"/>
                  <a:pt x="403412" y="624540"/>
                </a:cubicBezTo>
                <a:cubicBezTo>
                  <a:pt x="603624" y="667869"/>
                  <a:pt x="923365" y="301811"/>
                  <a:pt x="1201271" y="355599"/>
                </a:cubicBezTo>
                <a:cubicBezTo>
                  <a:pt x="1479177" y="409387"/>
                  <a:pt x="1706282" y="957729"/>
                  <a:pt x="2070847" y="947270"/>
                </a:cubicBezTo>
                <a:cubicBezTo>
                  <a:pt x="2435412" y="936811"/>
                  <a:pt x="2971800" y="321234"/>
                  <a:pt x="3388659" y="292846"/>
                </a:cubicBezTo>
                <a:cubicBezTo>
                  <a:pt x="3805518" y="264458"/>
                  <a:pt x="4189506" y="779928"/>
                  <a:pt x="4572000" y="776940"/>
                </a:cubicBezTo>
                <a:cubicBezTo>
                  <a:pt x="4954494" y="773952"/>
                  <a:pt x="5310094" y="292846"/>
                  <a:pt x="5683624" y="274917"/>
                </a:cubicBezTo>
                <a:cubicBezTo>
                  <a:pt x="6057154" y="256988"/>
                  <a:pt x="6456083" y="691776"/>
                  <a:pt x="6813177" y="669364"/>
                </a:cubicBezTo>
                <a:cubicBezTo>
                  <a:pt x="7170271" y="646952"/>
                  <a:pt x="7458636" y="143434"/>
                  <a:pt x="7826189" y="140446"/>
                </a:cubicBezTo>
                <a:cubicBezTo>
                  <a:pt x="8193742" y="137458"/>
                  <a:pt x="8798859" y="566269"/>
                  <a:pt x="9018494" y="651434"/>
                </a:cubicBezTo>
                <a:cubicBezTo>
                  <a:pt x="9238129" y="736599"/>
                  <a:pt x="9121588" y="684305"/>
                  <a:pt x="9144000" y="651434"/>
                </a:cubicBezTo>
                <a:cubicBezTo>
                  <a:pt x="9166412" y="618564"/>
                  <a:pt x="9145494" y="551328"/>
                  <a:pt x="9152965" y="454211"/>
                </a:cubicBezTo>
                <a:cubicBezTo>
                  <a:pt x="9160436" y="357094"/>
                  <a:pt x="9185836" y="137458"/>
                  <a:pt x="9188824" y="68729"/>
                </a:cubicBezTo>
                <a:cubicBezTo>
                  <a:pt x="9191812" y="0"/>
                  <a:pt x="9170894" y="41834"/>
                  <a:pt x="9170894" y="41834"/>
                </a:cubicBezTo>
                <a:lnTo>
                  <a:pt x="0" y="9562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Block Arc 45"/>
          <p:cNvSpPr/>
          <p:nvPr/>
        </p:nvSpPr>
        <p:spPr>
          <a:xfrm rot="2700000">
            <a:off x="1758489" y="1614603"/>
            <a:ext cx="1621412" cy="1620823"/>
          </a:xfrm>
          <a:prstGeom prst="blockArc">
            <a:avLst>
              <a:gd name="adj1" fmla="val 19782491"/>
              <a:gd name="adj2" fmla="val 13507335"/>
              <a:gd name="adj3" fmla="val 653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2" tIns="32516" rIns="65032" bIns="32516" rtlCol="0" anchor="ctr"/>
          <a:lstStyle/>
          <a:p>
            <a:pPr algn="ctr">
              <a:lnSpc>
                <a:spcPct val="120000"/>
              </a:lnSpc>
            </a:pPr>
            <a:endParaRPr lang="en-US" sz="6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" name="Group 110"/>
          <p:cNvGrpSpPr/>
          <p:nvPr/>
        </p:nvGrpSpPr>
        <p:grpSpPr>
          <a:xfrm>
            <a:off x="1052409" y="1337447"/>
            <a:ext cx="2608462" cy="2713323"/>
            <a:chOff x="630206" y="1507089"/>
            <a:chExt cx="2608605" cy="2712486"/>
          </a:xfrm>
        </p:grpSpPr>
        <p:grpSp>
          <p:nvGrpSpPr>
            <p:cNvPr id="3" name="Group 53"/>
            <p:cNvGrpSpPr/>
            <p:nvPr/>
          </p:nvGrpSpPr>
          <p:grpSpPr>
            <a:xfrm rot="21351568">
              <a:off x="630206" y="3582137"/>
              <a:ext cx="1112944" cy="637438"/>
              <a:chOff x="2355915" y="3857572"/>
              <a:chExt cx="1347923" cy="772022"/>
            </a:xfrm>
          </p:grpSpPr>
          <p:sp>
            <p:nvSpPr>
              <p:cNvPr id="31" name="Rectangle 30"/>
              <p:cNvSpPr/>
              <p:nvPr/>
            </p:nvSpPr>
            <p:spPr>
              <a:xfrm rot="2700000">
                <a:off x="3093973" y="3472415"/>
                <a:ext cx="224707" cy="99502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US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 rot="2700000">
                <a:off x="2538069" y="4020237"/>
                <a:ext cx="427203" cy="791512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US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0" name="Block Arc 29"/>
            <p:cNvSpPr/>
            <p:nvPr/>
          </p:nvSpPr>
          <p:spPr>
            <a:xfrm rot="2700000">
              <a:off x="1114680" y="1507089"/>
              <a:ext cx="2124132" cy="2124131"/>
            </a:xfrm>
            <a:prstGeom prst="blockArc">
              <a:avLst>
                <a:gd name="adj1" fmla="val 21433357"/>
                <a:gd name="adj2" fmla="val 13378235"/>
                <a:gd name="adj3" fmla="val 474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6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9" name="Block Arc 48"/>
          <p:cNvSpPr/>
          <p:nvPr/>
        </p:nvSpPr>
        <p:spPr>
          <a:xfrm rot="2700000">
            <a:off x="1981001" y="1837034"/>
            <a:ext cx="1176389" cy="1175960"/>
          </a:xfrm>
          <a:prstGeom prst="blockArc">
            <a:avLst>
              <a:gd name="adj1" fmla="val 17805926"/>
              <a:gd name="adj2" fmla="val 13444767"/>
              <a:gd name="adj3" fmla="val 748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2" tIns="32516" rIns="65032" bIns="32516" rtlCol="0" anchor="ctr"/>
          <a:lstStyle/>
          <a:p>
            <a:pPr algn="ctr">
              <a:lnSpc>
                <a:spcPct val="120000"/>
              </a:lnSpc>
            </a:pPr>
            <a:endParaRPr lang="en-US" sz="6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Oval 51"/>
          <p:cNvSpPr/>
          <p:nvPr/>
        </p:nvSpPr>
        <p:spPr>
          <a:xfrm rot="2700000">
            <a:off x="2159008" y="2014977"/>
            <a:ext cx="820373" cy="82007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2" tIns="32516" rIns="65032" bIns="32516" rtlCol="0" anchor="ctr"/>
          <a:lstStyle/>
          <a:p>
            <a:pPr algn="ctr">
              <a:lnSpc>
                <a:spcPct val="120000"/>
              </a:lnSpc>
            </a:pPr>
            <a:endParaRPr lang="en-US" sz="6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" name="Group 73"/>
          <p:cNvGrpSpPr/>
          <p:nvPr/>
        </p:nvGrpSpPr>
        <p:grpSpPr>
          <a:xfrm>
            <a:off x="2607736" y="1395364"/>
            <a:ext cx="2252139" cy="217827"/>
            <a:chOff x="2901397" y="1463917"/>
            <a:chExt cx="2252262" cy="221448"/>
          </a:xfrm>
        </p:grpSpPr>
        <p:cxnSp>
          <p:nvCxnSpPr>
            <p:cNvPr id="60" name="Straight Connector 59"/>
            <p:cNvCxnSpPr/>
            <p:nvPr/>
          </p:nvCxnSpPr>
          <p:spPr>
            <a:xfrm flipH="1" flipV="1">
              <a:off x="4914605" y="1465097"/>
              <a:ext cx="239054" cy="220268"/>
            </a:xfrm>
            <a:prstGeom prst="line">
              <a:avLst/>
            </a:prstGeom>
            <a:ln w="12700" cap="rnd">
              <a:solidFill>
                <a:schemeClr val="accent1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10800000">
              <a:off x="2901397" y="1463917"/>
              <a:ext cx="2013208" cy="1615"/>
            </a:xfrm>
            <a:prstGeom prst="line">
              <a:avLst/>
            </a:prstGeom>
            <a:ln w="12700" cap="rnd">
              <a:solidFill>
                <a:schemeClr val="accent1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73"/>
          <p:cNvGrpSpPr/>
          <p:nvPr/>
        </p:nvGrpSpPr>
        <p:grpSpPr>
          <a:xfrm>
            <a:off x="2607737" y="1671561"/>
            <a:ext cx="1881613" cy="217827"/>
            <a:chOff x="2901397" y="1463917"/>
            <a:chExt cx="1881716" cy="221448"/>
          </a:xfrm>
        </p:grpSpPr>
        <p:cxnSp>
          <p:nvCxnSpPr>
            <p:cNvPr id="68" name="Straight Connector 67"/>
            <p:cNvCxnSpPr/>
            <p:nvPr/>
          </p:nvCxnSpPr>
          <p:spPr>
            <a:xfrm flipH="1" flipV="1">
              <a:off x="4544059" y="1465097"/>
              <a:ext cx="239054" cy="220268"/>
            </a:xfrm>
            <a:prstGeom prst="line">
              <a:avLst/>
            </a:prstGeom>
            <a:ln w="12700" cap="rnd">
              <a:solidFill>
                <a:schemeClr val="accent2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0800000">
              <a:off x="2901397" y="1463917"/>
              <a:ext cx="1642662" cy="1615"/>
            </a:xfrm>
            <a:prstGeom prst="line">
              <a:avLst/>
            </a:prstGeom>
            <a:ln w="12700" cap="rnd">
              <a:solidFill>
                <a:schemeClr val="accent2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73"/>
          <p:cNvGrpSpPr/>
          <p:nvPr/>
        </p:nvGrpSpPr>
        <p:grpSpPr>
          <a:xfrm>
            <a:off x="2607737" y="1882926"/>
            <a:ext cx="1566376" cy="217829"/>
            <a:chOff x="2683251" y="1463915"/>
            <a:chExt cx="1566462" cy="221450"/>
          </a:xfrm>
        </p:grpSpPr>
        <p:cxnSp>
          <p:nvCxnSpPr>
            <p:cNvPr id="82" name="Straight Connector 81"/>
            <p:cNvCxnSpPr/>
            <p:nvPr/>
          </p:nvCxnSpPr>
          <p:spPr>
            <a:xfrm flipH="1" flipV="1">
              <a:off x="4010659" y="1465097"/>
              <a:ext cx="239054" cy="220268"/>
            </a:xfrm>
            <a:prstGeom prst="line">
              <a:avLst/>
            </a:prstGeom>
            <a:ln w="12700" cap="rnd">
              <a:solidFill>
                <a:schemeClr val="accent3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10800000" flipV="1">
              <a:off x="2683251" y="1463915"/>
              <a:ext cx="1325760" cy="1182"/>
            </a:xfrm>
            <a:prstGeom prst="line">
              <a:avLst/>
            </a:prstGeom>
            <a:ln w="12700" cap="rnd">
              <a:solidFill>
                <a:schemeClr val="accent3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73"/>
          <p:cNvGrpSpPr/>
          <p:nvPr/>
        </p:nvGrpSpPr>
        <p:grpSpPr>
          <a:xfrm>
            <a:off x="2889662" y="2131081"/>
            <a:ext cx="913925" cy="216667"/>
            <a:chOff x="2683251" y="1465095"/>
            <a:chExt cx="913976" cy="220268"/>
          </a:xfrm>
        </p:grpSpPr>
        <p:cxnSp>
          <p:nvCxnSpPr>
            <p:cNvPr id="88" name="Straight Connector 87"/>
            <p:cNvCxnSpPr/>
            <p:nvPr/>
          </p:nvCxnSpPr>
          <p:spPr>
            <a:xfrm flipH="1" flipV="1">
              <a:off x="3358173" y="1465095"/>
              <a:ext cx="239054" cy="220268"/>
            </a:xfrm>
            <a:prstGeom prst="line">
              <a:avLst/>
            </a:prstGeom>
            <a:ln w="12700" cap="rnd">
              <a:solidFill>
                <a:schemeClr val="accent4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10800000">
              <a:off x="2683251" y="1465097"/>
              <a:ext cx="674922" cy="1615"/>
            </a:xfrm>
            <a:prstGeom prst="line">
              <a:avLst/>
            </a:prstGeom>
            <a:ln w="12700" cap="rnd">
              <a:solidFill>
                <a:schemeClr val="accent4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Text Placeholder 3"/>
          <p:cNvSpPr txBox="1">
            <a:spLocks/>
          </p:cNvSpPr>
          <p:nvPr/>
        </p:nvSpPr>
        <p:spPr>
          <a:xfrm>
            <a:off x="4759233" y="1707565"/>
            <a:ext cx="282080" cy="20313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4482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100" b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70%</a:t>
            </a:r>
          </a:p>
        </p:txBody>
      </p:sp>
      <p:sp>
        <p:nvSpPr>
          <p:cNvPr id="92" name="Text Placeholder 3"/>
          <p:cNvSpPr txBox="1">
            <a:spLocks/>
          </p:cNvSpPr>
          <p:nvPr/>
        </p:nvSpPr>
        <p:spPr>
          <a:xfrm>
            <a:off x="4399220" y="1982197"/>
            <a:ext cx="282080" cy="20313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4482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100" b="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65%</a:t>
            </a:r>
          </a:p>
        </p:txBody>
      </p:sp>
      <p:sp>
        <p:nvSpPr>
          <p:cNvPr id="93" name="Text Placeholder 3"/>
          <p:cNvSpPr txBox="1">
            <a:spLocks/>
          </p:cNvSpPr>
          <p:nvPr/>
        </p:nvSpPr>
        <p:spPr>
          <a:xfrm>
            <a:off x="4009646" y="2198864"/>
            <a:ext cx="282080" cy="20313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4482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100" b="0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75%</a:t>
            </a:r>
          </a:p>
        </p:txBody>
      </p:sp>
      <p:sp>
        <p:nvSpPr>
          <p:cNvPr id="94" name="Text Placeholder 3"/>
          <p:cNvSpPr txBox="1">
            <a:spLocks/>
          </p:cNvSpPr>
          <p:nvPr/>
        </p:nvSpPr>
        <p:spPr>
          <a:xfrm>
            <a:off x="3639384" y="2468624"/>
            <a:ext cx="360613" cy="20313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4482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100" b="0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100%</a:t>
            </a:r>
          </a:p>
        </p:txBody>
      </p:sp>
      <p:sp>
        <p:nvSpPr>
          <p:cNvPr id="95" name="Freeform 46"/>
          <p:cNvSpPr>
            <a:spLocks noEditPoints="1"/>
          </p:cNvSpPr>
          <p:nvPr/>
        </p:nvSpPr>
        <p:spPr bwMode="auto">
          <a:xfrm>
            <a:off x="5222574" y="1346499"/>
            <a:ext cx="496860" cy="497040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6" tIns="45723" rIns="91446" bIns="45723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6" name="Freeform 46"/>
          <p:cNvSpPr>
            <a:spLocks noEditPoints="1"/>
          </p:cNvSpPr>
          <p:nvPr/>
        </p:nvSpPr>
        <p:spPr bwMode="auto">
          <a:xfrm>
            <a:off x="5222574" y="2080141"/>
            <a:ext cx="496860" cy="497040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6" tIns="45723" rIns="91446" bIns="45723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7" name="Freeform 46"/>
          <p:cNvSpPr>
            <a:spLocks noEditPoints="1"/>
          </p:cNvSpPr>
          <p:nvPr/>
        </p:nvSpPr>
        <p:spPr bwMode="auto">
          <a:xfrm>
            <a:off x="5222574" y="2804350"/>
            <a:ext cx="496860" cy="497040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6" tIns="45723" rIns="91446" bIns="45723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8" name="Freeform 46"/>
          <p:cNvSpPr>
            <a:spLocks noEditPoints="1"/>
          </p:cNvSpPr>
          <p:nvPr/>
        </p:nvSpPr>
        <p:spPr bwMode="auto">
          <a:xfrm>
            <a:off x="5222574" y="3528561"/>
            <a:ext cx="496860" cy="497040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6" tIns="45723" rIns="91446" bIns="45723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8" name="Group 30"/>
          <p:cNvGrpSpPr/>
          <p:nvPr/>
        </p:nvGrpSpPr>
        <p:grpSpPr>
          <a:xfrm>
            <a:off x="5828762" y="1468148"/>
            <a:ext cx="2303068" cy="442550"/>
            <a:chOff x="1270275" y="1233504"/>
            <a:chExt cx="3720863" cy="266666"/>
          </a:xfrm>
        </p:grpSpPr>
        <p:sp>
          <p:nvSpPr>
            <p:cNvPr id="100" name="Text Placeholder 3"/>
            <p:cNvSpPr txBox="1">
              <a:spLocks/>
            </p:cNvSpPr>
            <p:nvPr/>
          </p:nvSpPr>
          <p:spPr>
            <a:xfrm>
              <a:off x="1270277" y="1233504"/>
              <a:ext cx="2610549" cy="142338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914482" fontAlgn="auto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翻译记忆库与术语库</a:t>
              </a:r>
              <a:endParaRPr 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1" name="Text Placeholder 3"/>
            <p:cNvSpPr txBox="1">
              <a:spLocks/>
            </p:cNvSpPr>
            <p:nvPr/>
          </p:nvSpPr>
          <p:spPr>
            <a:xfrm>
              <a:off x="1270275" y="1418801"/>
              <a:ext cx="3720863" cy="81369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914482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" name="Group 30"/>
          <p:cNvGrpSpPr/>
          <p:nvPr/>
        </p:nvGrpSpPr>
        <p:grpSpPr>
          <a:xfrm>
            <a:off x="5842804" y="2185330"/>
            <a:ext cx="2108792" cy="426524"/>
            <a:chOff x="1219346" y="1250312"/>
            <a:chExt cx="3664475" cy="426393"/>
          </a:xfrm>
        </p:grpSpPr>
        <p:sp>
          <p:nvSpPr>
            <p:cNvPr id="103" name="Text Placeholder 3"/>
            <p:cNvSpPr txBox="1">
              <a:spLocks/>
            </p:cNvSpPr>
            <p:nvPr/>
          </p:nvSpPr>
          <p:spPr>
            <a:xfrm>
              <a:off x="1219346" y="1250312"/>
              <a:ext cx="2807843" cy="236146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914482" fontAlgn="auto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兼容性</a:t>
              </a:r>
              <a:endParaRPr lang="en-US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4" name="Text Placeholder 3"/>
            <p:cNvSpPr txBox="1">
              <a:spLocks/>
            </p:cNvSpPr>
            <p:nvPr/>
          </p:nvSpPr>
          <p:spPr>
            <a:xfrm>
              <a:off x="1257140" y="1542607"/>
              <a:ext cx="3626681" cy="134098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914482">
                <a:lnSpc>
                  <a:spcPct val="120000"/>
                </a:lnSpc>
                <a:spcBef>
                  <a:spcPct val="20000"/>
                </a:spcBef>
                <a:defRPr/>
              </a:pP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Group 30"/>
          <p:cNvGrpSpPr/>
          <p:nvPr/>
        </p:nvGrpSpPr>
        <p:grpSpPr>
          <a:xfrm>
            <a:off x="5803587" y="2893668"/>
            <a:ext cx="2015035" cy="481783"/>
            <a:chOff x="1239813" y="1179518"/>
            <a:chExt cx="3501552" cy="481634"/>
          </a:xfrm>
        </p:grpSpPr>
        <p:sp>
          <p:nvSpPr>
            <p:cNvPr id="106" name="Text Placeholder 3"/>
            <p:cNvSpPr txBox="1">
              <a:spLocks/>
            </p:cNvSpPr>
            <p:nvPr/>
          </p:nvSpPr>
          <p:spPr>
            <a:xfrm>
              <a:off x="1264405" y="1179518"/>
              <a:ext cx="1871895" cy="23614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914482" fontAlgn="auto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accent3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提供翻译预览</a:t>
              </a:r>
              <a:endParaRPr lang="en-US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7" name="Text Placeholder 3"/>
            <p:cNvSpPr txBox="1">
              <a:spLocks/>
            </p:cNvSpPr>
            <p:nvPr/>
          </p:nvSpPr>
          <p:spPr>
            <a:xfrm>
              <a:off x="1239813" y="1526157"/>
              <a:ext cx="3501552" cy="13499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914482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30"/>
          <p:cNvGrpSpPr/>
          <p:nvPr/>
        </p:nvGrpSpPr>
        <p:grpSpPr>
          <a:xfrm>
            <a:off x="5814130" y="3622777"/>
            <a:ext cx="2115717" cy="370358"/>
            <a:chOff x="1220448" y="1182655"/>
            <a:chExt cx="3676508" cy="370244"/>
          </a:xfrm>
        </p:grpSpPr>
        <p:sp>
          <p:nvSpPr>
            <p:cNvPr id="109" name="Text Placeholder 3"/>
            <p:cNvSpPr txBox="1">
              <a:spLocks/>
            </p:cNvSpPr>
            <p:nvPr/>
          </p:nvSpPr>
          <p:spPr>
            <a:xfrm>
              <a:off x="1220448" y="1182655"/>
              <a:ext cx="1871895" cy="23614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914482" fontAlgn="auto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accent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支持网络查词</a:t>
              </a:r>
              <a:endParaRPr lang="en-US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0" name="Text Placeholder 3"/>
            <p:cNvSpPr txBox="1">
              <a:spLocks/>
            </p:cNvSpPr>
            <p:nvPr/>
          </p:nvSpPr>
          <p:spPr>
            <a:xfrm>
              <a:off x="1270275" y="1418801"/>
              <a:ext cx="3626681" cy="134098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914482">
                <a:lnSpc>
                  <a:spcPct val="120000"/>
                </a:lnSpc>
                <a:spcBef>
                  <a:spcPct val="20000"/>
                </a:spcBef>
                <a:defRPr/>
              </a:pP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3BEAC162-1DA5-4066-9583-66A090670FAA}"/>
              </a:ext>
            </a:extLst>
          </p:cNvPr>
          <p:cNvSpPr/>
          <p:nvPr/>
        </p:nvSpPr>
        <p:spPr>
          <a:xfrm>
            <a:off x="3565734" y="196280"/>
            <a:ext cx="2013098" cy="5451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2861D58-A916-4B0B-872C-2704DDF0F723}"/>
              </a:ext>
            </a:extLst>
          </p:cNvPr>
          <p:cNvSpPr txBox="1"/>
          <p:nvPr/>
        </p:nvSpPr>
        <p:spPr>
          <a:xfrm>
            <a:off x="3470374" y="171538"/>
            <a:ext cx="213977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00" b="1" dirty="0" err="1">
                <a:solidFill>
                  <a:schemeClr val="tx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memoQ</a:t>
            </a:r>
            <a:r>
              <a:rPr lang="zh-CN" altLang="en-US" sz="1900" b="1" dirty="0">
                <a:solidFill>
                  <a:schemeClr val="tx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功能介绍</a:t>
            </a:r>
          </a:p>
        </p:txBody>
      </p:sp>
    </p:spTree>
    <p:extLst>
      <p:ext uri="{BB962C8B-B14F-4D97-AF65-F5344CB8AC3E}">
        <p14:creationId xmlns:p14="http://schemas.microsoft.com/office/powerpoint/2010/main" val="1038633860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0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500"/>
                            </p:stCondLst>
                            <p:childTnLst>
                              <p:par>
                                <p:cTn id="8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0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500"/>
                            </p:stCondLst>
                            <p:childTnLst>
                              <p:par>
                                <p:cTn id="9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9" grpId="0" animBg="1"/>
      <p:bldP spid="52" grpId="0" animBg="1"/>
      <p:bldP spid="91" grpId="0"/>
      <p:bldP spid="92" grpId="0"/>
      <p:bldP spid="93" grpId="0"/>
      <p:bldP spid="94" grpId="0"/>
      <p:bldP spid="95" grpId="0" animBg="1"/>
      <p:bldP spid="96" grpId="0" animBg="1"/>
      <p:bldP spid="97" grpId="0" animBg="1"/>
      <p:bldP spid="9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Connector 65"/>
          <p:cNvCxnSpPr/>
          <p:nvPr/>
        </p:nvCxnSpPr>
        <p:spPr>
          <a:xfrm>
            <a:off x="2719696" y="3296676"/>
            <a:ext cx="1282302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2935952" y="1947481"/>
            <a:ext cx="153876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4"/>
          <p:cNvGrpSpPr/>
          <p:nvPr/>
        </p:nvGrpSpPr>
        <p:grpSpPr>
          <a:xfrm>
            <a:off x="2219559" y="2972188"/>
            <a:ext cx="849646" cy="799989"/>
            <a:chOff x="6139503" y="4871969"/>
            <a:chExt cx="1192668" cy="1122553"/>
          </a:xfrm>
          <a:effectLst/>
        </p:grpSpPr>
        <p:sp>
          <p:nvSpPr>
            <p:cNvPr id="6" name="Rounded Rectangle 5"/>
            <p:cNvSpPr>
              <a:spLocks noChangeArrowheads="1"/>
            </p:cNvSpPr>
            <p:nvPr/>
          </p:nvSpPr>
          <p:spPr bwMode="auto">
            <a:xfrm>
              <a:off x="6139503" y="4871969"/>
              <a:ext cx="1192668" cy="1122553"/>
            </a:xfrm>
            <a:prstGeom prst="roundRect">
              <a:avLst>
                <a:gd name="adj" fmla="val 9375"/>
              </a:avLst>
            </a:prstGeom>
            <a:solidFill>
              <a:schemeClr val="accent4"/>
            </a:solidFill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id-ID" altLang="id-ID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TextBox 21"/>
            <p:cNvSpPr txBox="1">
              <a:spLocks noChangeArrowheads="1"/>
            </p:cNvSpPr>
            <p:nvPr/>
          </p:nvSpPr>
          <p:spPr bwMode="auto">
            <a:xfrm>
              <a:off x="6356738" y="5179787"/>
              <a:ext cx="771726" cy="600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nb-NO" altLang="id-ID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</a:t>
              </a:r>
              <a:endParaRPr lang="nb-NO" altLang="id-ID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" name="Group 7"/>
          <p:cNvGrpSpPr/>
          <p:nvPr/>
        </p:nvGrpSpPr>
        <p:grpSpPr>
          <a:xfrm>
            <a:off x="2202599" y="1592564"/>
            <a:ext cx="849646" cy="799989"/>
            <a:chOff x="6420131" y="3749417"/>
            <a:chExt cx="1192668" cy="1122553"/>
          </a:xfrm>
          <a:effectLst/>
        </p:grpSpPr>
        <p:sp>
          <p:nvSpPr>
            <p:cNvPr id="9" name="Rounded Rectangle 8"/>
            <p:cNvSpPr>
              <a:spLocks noChangeArrowheads="1"/>
            </p:cNvSpPr>
            <p:nvPr/>
          </p:nvSpPr>
          <p:spPr bwMode="auto">
            <a:xfrm>
              <a:off x="6420131" y="3749417"/>
              <a:ext cx="1192668" cy="1122553"/>
            </a:xfrm>
            <a:prstGeom prst="roundRect">
              <a:avLst>
                <a:gd name="adj" fmla="val 9375"/>
              </a:avLst>
            </a:prstGeom>
            <a:solidFill>
              <a:schemeClr val="accent3"/>
            </a:solidFill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id-ID" altLang="id-ID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TextBox 22"/>
            <p:cNvSpPr txBox="1">
              <a:spLocks noChangeArrowheads="1"/>
            </p:cNvSpPr>
            <p:nvPr/>
          </p:nvSpPr>
          <p:spPr bwMode="auto">
            <a:xfrm>
              <a:off x="6672040" y="4034885"/>
              <a:ext cx="771726" cy="600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nb-NO" altLang="id-ID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</a:t>
              </a:r>
              <a:endParaRPr lang="nb-NO" altLang="id-ID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29"/>
          <p:cNvGrpSpPr>
            <a:grpSpLocks noChangeAspect="1"/>
          </p:cNvGrpSpPr>
          <p:nvPr/>
        </p:nvGrpSpPr>
        <p:grpSpPr>
          <a:xfrm>
            <a:off x="3914837" y="2962961"/>
            <a:ext cx="641152" cy="641385"/>
            <a:chOff x="5385173" y="1917525"/>
            <a:chExt cx="1440000" cy="1440000"/>
          </a:xfrm>
        </p:grpSpPr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5385173" y="1917525"/>
              <a:ext cx="1440000" cy="1440000"/>
            </a:xfrm>
            <a:prstGeom prst="ellipse">
              <a:avLst/>
            </a:prstGeom>
            <a:solidFill>
              <a:schemeClr val="bg1">
                <a:lumMod val="65000"/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5475175" y="2007525"/>
              <a:ext cx="1260001" cy="1260000"/>
            </a:xfrm>
            <a:prstGeom prst="ellipse">
              <a:avLst/>
            </a:prstGeom>
            <a:solidFill>
              <a:schemeClr val="accent4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Group 32"/>
          <p:cNvGrpSpPr>
            <a:grpSpLocks noChangeAspect="1"/>
          </p:cNvGrpSpPr>
          <p:nvPr/>
        </p:nvGrpSpPr>
        <p:grpSpPr>
          <a:xfrm>
            <a:off x="3914837" y="1600974"/>
            <a:ext cx="641152" cy="641385"/>
            <a:chOff x="5385173" y="1917525"/>
            <a:chExt cx="1440000" cy="1440000"/>
          </a:xfrm>
        </p:grpSpPr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5385173" y="1917525"/>
              <a:ext cx="1440000" cy="1440000"/>
            </a:xfrm>
            <a:prstGeom prst="ellipse">
              <a:avLst/>
            </a:prstGeom>
            <a:solidFill>
              <a:schemeClr val="bg1">
                <a:lumMod val="65000"/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5475173" y="2007525"/>
              <a:ext cx="1260000" cy="1260000"/>
            </a:xfrm>
            <a:prstGeom prst="ellipse">
              <a:avLst/>
            </a:prstGeom>
            <a:solidFill>
              <a:schemeClr val="accent3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Group 42"/>
          <p:cNvGrpSpPr/>
          <p:nvPr/>
        </p:nvGrpSpPr>
        <p:grpSpPr>
          <a:xfrm>
            <a:off x="4078933" y="3163989"/>
            <a:ext cx="308014" cy="235501"/>
            <a:chOff x="5516563" y="84138"/>
            <a:chExt cx="1414463" cy="1081087"/>
          </a:xfrm>
          <a:solidFill>
            <a:schemeClr val="bg1"/>
          </a:solidFill>
        </p:grpSpPr>
        <p:sp>
          <p:nvSpPr>
            <p:cNvPr id="44" name="Freeform 13"/>
            <p:cNvSpPr>
              <a:spLocks noEditPoints="1"/>
            </p:cNvSpPr>
            <p:nvPr/>
          </p:nvSpPr>
          <p:spPr bwMode="auto">
            <a:xfrm>
              <a:off x="5688013" y="249238"/>
              <a:ext cx="896938" cy="698500"/>
            </a:xfrm>
            <a:custGeom>
              <a:avLst/>
              <a:gdLst>
                <a:gd name="T0" fmla="*/ 214 w 239"/>
                <a:gd name="T1" fmla="*/ 9 h 186"/>
                <a:gd name="T2" fmla="*/ 120 w 239"/>
                <a:gd name="T3" fmla="*/ 0 h 186"/>
                <a:gd name="T4" fmla="*/ 26 w 239"/>
                <a:gd name="T5" fmla="*/ 9 h 186"/>
                <a:gd name="T6" fmla="*/ 17 w 239"/>
                <a:gd name="T7" fmla="*/ 17 h 186"/>
                <a:gd name="T8" fmla="*/ 17 w 239"/>
                <a:gd name="T9" fmla="*/ 169 h 186"/>
                <a:gd name="T10" fmla="*/ 26 w 239"/>
                <a:gd name="T11" fmla="*/ 177 h 186"/>
                <a:gd name="T12" fmla="*/ 120 w 239"/>
                <a:gd name="T13" fmla="*/ 186 h 186"/>
                <a:gd name="T14" fmla="*/ 214 w 239"/>
                <a:gd name="T15" fmla="*/ 177 h 186"/>
                <a:gd name="T16" fmla="*/ 222 w 239"/>
                <a:gd name="T17" fmla="*/ 169 h 186"/>
                <a:gd name="T18" fmla="*/ 222 w 239"/>
                <a:gd name="T19" fmla="*/ 17 h 186"/>
                <a:gd name="T20" fmla="*/ 214 w 239"/>
                <a:gd name="T21" fmla="*/ 9 h 186"/>
                <a:gd name="T22" fmla="*/ 211 w 239"/>
                <a:gd name="T23" fmla="*/ 165 h 186"/>
                <a:gd name="T24" fmla="*/ 28 w 239"/>
                <a:gd name="T25" fmla="*/ 165 h 186"/>
                <a:gd name="T26" fmla="*/ 28 w 239"/>
                <a:gd name="T27" fmla="*/ 21 h 186"/>
                <a:gd name="T28" fmla="*/ 211 w 239"/>
                <a:gd name="T29" fmla="*/ 21 h 186"/>
                <a:gd name="T30" fmla="*/ 211 w 239"/>
                <a:gd name="T31" fmla="*/ 16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9" h="186">
                  <a:moveTo>
                    <a:pt x="214" y="9"/>
                  </a:moveTo>
                  <a:cubicBezTo>
                    <a:pt x="182" y="3"/>
                    <a:pt x="151" y="0"/>
                    <a:pt x="120" y="0"/>
                  </a:cubicBezTo>
                  <a:cubicBezTo>
                    <a:pt x="88" y="0"/>
                    <a:pt x="57" y="3"/>
                    <a:pt x="26" y="9"/>
                  </a:cubicBezTo>
                  <a:cubicBezTo>
                    <a:pt x="22" y="10"/>
                    <a:pt x="18" y="13"/>
                    <a:pt x="17" y="17"/>
                  </a:cubicBezTo>
                  <a:cubicBezTo>
                    <a:pt x="0" y="67"/>
                    <a:pt x="0" y="118"/>
                    <a:pt x="17" y="169"/>
                  </a:cubicBezTo>
                  <a:cubicBezTo>
                    <a:pt x="18" y="173"/>
                    <a:pt x="22" y="176"/>
                    <a:pt x="26" y="177"/>
                  </a:cubicBezTo>
                  <a:cubicBezTo>
                    <a:pt x="57" y="183"/>
                    <a:pt x="88" y="186"/>
                    <a:pt x="120" y="186"/>
                  </a:cubicBezTo>
                  <a:cubicBezTo>
                    <a:pt x="151" y="186"/>
                    <a:pt x="182" y="183"/>
                    <a:pt x="214" y="177"/>
                  </a:cubicBezTo>
                  <a:cubicBezTo>
                    <a:pt x="218" y="176"/>
                    <a:pt x="221" y="173"/>
                    <a:pt x="222" y="169"/>
                  </a:cubicBezTo>
                  <a:cubicBezTo>
                    <a:pt x="239" y="118"/>
                    <a:pt x="239" y="67"/>
                    <a:pt x="222" y="17"/>
                  </a:cubicBezTo>
                  <a:cubicBezTo>
                    <a:pt x="221" y="13"/>
                    <a:pt x="218" y="10"/>
                    <a:pt x="214" y="9"/>
                  </a:cubicBezTo>
                  <a:close/>
                  <a:moveTo>
                    <a:pt x="211" y="165"/>
                  </a:moveTo>
                  <a:cubicBezTo>
                    <a:pt x="150" y="178"/>
                    <a:pt x="89" y="178"/>
                    <a:pt x="28" y="165"/>
                  </a:cubicBezTo>
                  <a:cubicBezTo>
                    <a:pt x="12" y="117"/>
                    <a:pt x="12" y="69"/>
                    <a:pt x="28" y="21"/>
                  </a:cubicBezTo>
                  <a:cubicBezTo>
                    <a:pt x="89" y="8"/>
                    <a:pt x="150" y="8"/>
                    <a:pt x="211" y="21"/>
                  </a:cubicBezTo>
                  <a:cubicBezTo>
                    <a:pt x="227" y="69"/>
                    <a:pt x="227" y="117"/>
                    <a:pt x="21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06" tIns="45802" rIns="91606" bIns="4580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5" name="Freeform 14"/>
            <p:cNvSpPr>
              <a:spLocks noEditPoints="1"/>
            </p:cNvSpPr>
            <p:nvPr/>
          </p:nvSpPr>
          <p:spPr bwMode="auto">
            <a:xfrm>
              <a:off x="5516563" y="84138"/>
              <a:ext cx="1414463" cy="1081087"/>
            </a:xfrm>
            <a:custGeom>
              <a:avLst/>
              <a:gdLst>
                <a:gd name="T0" fmla="*/ 359 w 377"/>
                <a:gd name="T1" fmla="*/ 27 h 288"/>
                <a:gd name="T2" fmla="*/ 340 w 377"/>
                <a:gd name="T3" fmla="*/ 9 h 288"/>
                <a:gd name="T4" fmla="*/ 189 w 377"/>
                <a:gd name="T5" fmla="*/ 0 h 288"/>
                <a:gd name="T6" fmla="*/ 37 w 377"/>
                <a:gd name="T7" fmla="*/ 9 h 288"/>
                <a:gd name="T8" fmla="*/ 18 w 377"/>
                <a:gd name="T9" fmla="*/ 27 h 288"/>
                <a:gd name="T10" fmla="*/ 18 w 377"/>
                <a:gd name="T11" fmla="*/ 250 h 288"/>
                <a:gd name="T12" fmla="*/ 37 w 377"/>
                <a:gd name="T13" fmla="*/ 267 h 288"/>
                <a:gd name="T14" fmla="*/ 110 w 377"/>
                <a:gd name="T15" fmla="*/ 274 h 288"/>
                <a:gd name="T16" fmla="*/ 108 w 377"/>
                <a:gd name="T17" fmla="*/ 276 h 288"/>
                <a:gd name="T18" fmla="*/ 189 w 377"/>
                <a:gd name="T19" fmla="*/ 288 h 288"/>
                <a:gd name="T20" fmla="*/ 269 w 377"/>
                <a:gd name="T21" fmla="*/ 276 h 288"/>
                <a:gd name="T22" fmla="*/ 267 w 377"/>
                <a:gd name="T23" fmla="*/ 274 h 288"/>
                <a:gd name="T24" fmla="*/ 340 w 377"/>
                <a:gd name="T25" fmla="*/ 267 h 288"/>
                <a:gd name="T26" fmla="*/ 359 w 377"/>
                <a:gd name="T27" fmla="*/ 250 h 288"/>
                <a:gd name="T28" fmla="*/ 359 w 377"/>
                <a:gd name="T29" fmla="*/ 27 h 288"/>
                <a:gd name="T30" fmla="*/ 337 w 377"/>
                <a:gd name="T31" fmla="*/ 244 h 288"/>
                <a:gd name="T32" fmla="*/ 40 w 377"/>
                <a:gd name="T33" fmla="*/ 244 h 288"/>
                <a:gd name="T34" fmla="*/ 40 w 377"/>
                <a:gd name="T35" fmla="*/ 32 h 288"/>
                <a:gd name="T36" fmla="*/ 337 w 377"/>
                <a:gd name="T37" fmla="*/ 32 h 288"/>
                <a:gd name="T38" fmla="*/ 337 w 377"/>
                <a:gd name="T39" fmla="*/ 24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77" h="288">
                  <a:moveTo>
                    <a:pt x="359" y="27"/>
                  </a:moveTo>
                  <a:cubicBezTo>
                    <a:pt x="357" y="17"/>
                    <a:pt x="349" y="10"/>
                    <a:pt x="340" y="9"/>
                  </a:cubicBezTo>
                  <a:cubicBezTo>
                    <a:pt x="290" y="3"/>
                    <a:pt x="239" y="0"/>
                    <a:pt x="189" y="0"/>
                  </a:cubicBezTo>
                  <a:cubicBezTo>
                    <a:pt x="138" y="0"/>
                    <a:pt x="87" y="3"/>
                    <a:pt x="37" y="9"/>
                  </a:cubicBezTo>
                  <a:cubicBezTo>
                    <a:pt x="28" y="10"/>
                    <a:pt x="20" y="17"/>
                    <a:pt x="18" y="27"/>
                  </a:cubicBezTo>
                  <a:cubicBezTo>
                    <a:pt x="0" y="101"/>
                    <a:pt x="0" y="176"/>
                    <a:pt x="18" y="250"/>
                  </a:cubicBezTo>
                  <a:cubicBezTo>
                    <a:pt x="20" y="259"/>
                    <a:pt x="28" y="266"/>
                    <a:pt x="37" y="267"/>
                  </a:cubicBezTo>
                  <a:cubicBezTo>
                    <a:pt x="61" y="270"/>
                    <a:pt x="86" y="272"/>
                    <a:pt x="110" y="274"/>
                  </a:cubicBezTo>
                  <a:cubicBezTo>
                    <a:pt x="109" y="275"/>
                    <a:pt x="108" y="275"/>
                    <a:pt x="108" y="276"/>
                  </a:cubicBezTo>
                  <a:cubicBezTo>
                    <a:pt x="108" y="283"/>
                    <a:pt x="144" y="288"/>
                    <a:pt x="189" y="288"/>
                  </a:cubicBezTo>
                  <a:cubicBezTo>
                    <a:pt x="233" y="288"/>
                    <a:pt x="269" y="283"/>
                    <a:pt x="269" y="276"/>
                  </a:cubicBezTo>
                  <a:cubicBezTo>
                    <a:pt x="269" y="275"/>
                    <a:pt x="268" y="275"/>
                    <a:pt x="267" y="274"/>
                  </a:cubicBezTo>
                  <a:cubicBezTo>
                    <a:pt x="291" y="272"/>
                    <a:pt x="316" y="270"/>
                    <a:pt x="340" y="267"/>
                  </a:cubicBezTo>
                  <a:cubicBezTo>
                    <a:pt x="349" y="266"/>
                    <a:pt x="357" y="259"/>
                    <a:pt x="359" y="250"/>
                  </a:cubicBezTo>
                  <a:cubicBezTo>
                    <a:pt x="377" y="176"/>
                    <a:pt x="377" y="101"/>
                    <a:pt x="359" y="27"/>
                  </a:cubicBezTo>
                  <a:close/>
                  <a:moveTo>
                    <a:pt x="337" y="244"/>
                  </a:moveTo>
                  <a:cubicBezTo>
                    <a:pt x="238" y="256"/>
                    <a:pt x="139" y="256"/>
                    <a:pt x="40" y="244"/>
                  </a:cubicBezTo>
                  <a:cubicBezTo>
                    <a:pt x="23" y="174"/>
                    <a:pt x="23" y="103"/>
                    <a:pt x="40" y="32"/>
                  </a:cubicBezTo>
                  <a:cubicBezTo>
                    <a:pt x="139" y="20"/>
                    <a:pt x="238" y="20"/>
                    <a:pt x="337" y="32"/>
                  </a:cubicBezTo>
                  <a:cubicBezTo>
                    <a:pt x="354" y="103"/>
                    <a:pt x="354" y="174"/>
                    <a:pt x="337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06" tIns="45802" rIns="91606" bIns="4580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Freeform 15"/>
            <p:cNvSpPr>
              <a:spLocks noEditPoints="1"/>
            </p:cNvSpPr>
            <p:nvPr/>
          </p:nvSpPr>
          <p:spPr bwMode="auto">
            <a:xfrm>
              <a:off x="6611938" y="301625"/>
              <a:ext cx="131763" cy="128587"/>
            </a:xfrm>
            <a:custGeom>
              <a:avLst/>
              <a:gdLst>
                <a:gd name="T0" fmla="*/ 17 w 35"/>
                <a:gd name="T1" fmla="*/ 34 h 34"/>
                <a:gd name="T2" fmla="*/ 35 w 35"/>
                <a:gd name="T3" fmla="*/ 17 h 34"/>
                <a:gd name="T4" fmla="*/ 17 w 35"/>
                <a:gd name="T5" fmla="*/ 0 h 34"/>
                <a:gd name="T6" fmla="*/ 0 w 35"/>
                <a:gd name="T7" fmla="*/ 17 h 34"/>
                <a:gd name="T8" fmla="*/ 17 w 35"/>
                <a:gd name="T9" fmla="*/ 34 h 34"/>
                <a:gd name="T10" fmla="*/ 17 w 35"/>
                <a:gd name="T11" fmla="*/ 11 h 34"/>
                <a:gd name="T12" fmla="*/ 23 w 35"/>
                <a:gd name="T13" fmla="*/ 17 h 34"/>
                <a:gd name="T14" fmla="*/ 17 w 35"/>
                <a:gd name="T15" fmla="*/ 23 h 34"/>
                <a:gd name="T16" fmla="*/ 12 w 35"/>
                <a:gd name="T17" fmla="*/ 17 h 34"/>
                <a:gd name="T18" fmla="*/ 17 w 35"/>
                <a:gd name="T19" fmla="*/ 1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34"/>
                  </a:moveTo>
                  <a:cubicBezTo>
                    <a:pt x="27" y="34"/>
                    <a:pt x="35" y="26"/>
                    <a:pt x="35" y="17"/>
                  </a:cubicBezTo>
                  <a:cubicBezTo>
                    <a:pt x="35" y="7"/>
                    <a:pt x="27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  <a:moveTo>
                    <a:pt x="17" y="11"/>
                  </a:moveTo>
                  <a:cubicBezTo>
                    <a:pt x="21" y="11"/>
                    <a:pt x="23" y="14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ubicBezTo>
                    <a:pt x="14" y="23"/>
                    <a:pt x="12" y="20"/>
                    <a:pt x="12" y="17"/>
                  </a:cubicBezTo>
                  <a:cubicBezTo>
                    <a:pt x="12" y="14"/>
                    <a:pt x="14" y="11"/>
                    <a:pt x="1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06" tIns="45802" rIns="91606" bIns="4580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Freeform 16"/>
            <p:cNvSpPr>
              <a:spLocks/>
            </p:cNvSpPr>
            <p:nvPr/>
          </p:nvSpPr>
          <p:spPr bwMode="auto">
            <a:xfrm>
              <a:off x="6570663" y="860425"/>
              <a:ext cx="173038" cy="46037"/>
            </a:xfrm>
            <a:custGeom>
              <a:avLst/>
              <a:gdLst>
                <a:gd name="T0" fmla="*/ 40 w 46"/>
                <a:gd name="T1" fmla="*/ 0 h 12"/>
                <a:gd name="T2" fmla="*/ 5 w 46"/>
                <a:gd name="T3" fmla="*/ 0 h 12"/>
                <a:gd name="T4" fmla="*/ 0 w 46"/>
                <a:gd name="T5" fmla="*/ 6 h 12"/>
                <a:gd name="T6" fmla="*/ 5 w 46"/>
                <a:gd name="T7" fmla="*/ 12 h 12"/>
                <a:gd name="T8" fmla="*/ 40 w 46"/>
                <a:gd name="T9" fmla="*/ 12 h 12"/>
                <a:gd name="T10" fmla="*/ 46 w 46"/>
                <a:gd name="T11" fmla="*/ 6 h 12"/>
                <a:gd name="T12" fmla="*/ 40 w 4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2">
                  <a:moveTo>
                    <a:pt x="40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9"/>
                    <a:pt x="2" y="12"/>
                    <a:pt x="5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3" y="12"/>
                    <a:pt x="46" y="9"/>
                    <a:pt x="46" y="6"/>
                  </a:cubicBezTo>
                  <a:cubicBezTo>
                    <a:pt x="46" y="3"/>
                    <a:pt x="43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06" tIns="45802" rIns="91606" bIns="4580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8" name="Freeform 17"/>
            <p:cNvSpPr>
              <a:spLocks/>
            </p:cNvSpPr>
            <p:nvPr/>
          </p:nvSpPr>
          <p:spPr bwMode="auto">
            <a:xfrm>
              <a:off x="6611938" y="733425"/>
              <a:ext cx="173038" cy="41275"/>
            </a:xfrm>
            <a:custGeom>
              <a:avLst/>
              <a:gdLst>
                <a:gd name="T0" fmla="*/ 40 w 46"/>
                <a:gd name="T1" fmla="*/ 0 h 11"/>
                <a:gd name="T2" fmla="*/ 6 w 46"/>
                <a:gd name="T3" fmla="*/ 0 h 11"/>
                <a:gd name="T4" fmla="*/ 0 w 46"/>
                <a:gd name="T5" fmla="*/ 5 h 11"/>
                <a:gd name="T6" fmla="*/ 6 w 46"/>
                <a:gd name="T7" fmla="*/ 11 h 11"/>
                <a:gd name="T8" fmla="*/ 40 w 46"/>
                <a:gd name="T9" fmla="*/ 11 h 11"/>
                <a:gd name="T10" fmla="*/ 46 w 46"/>
                <a:gd name="T11" fmla="*/ 5 h 11"/>
                <a:gd name="T12" fmla="*/ 40 w 4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1">
                  <a:moveTo>
                    <a:pt x="4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4" y="11"/>
                    <a:pt x="46" y="9"/>
                    <a:pt x="46" y="5"/>
                  </a:cubicBezTo>
                  <a:cubicBezTo>
                    <a:pt x="46" y="2"/>
                    <a:pt x="44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06" tIns="45802" rIns="91606" bIns="4580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Freeform 18"/>
            <p:cNvSpPr>
              <a:spLocks/>
            </p:cNvSpPr>
            <p:nvPr/>
          </p:nvSpPr>
          <p:spPr bwMode="auto">
            <a:xfrm>
              <a:off x="6611938" y="601663"/>
              <a:ext cx="173038" cy="46037"/>
            </a:xfrm>
            <a:custGeom>
              <a:avLst/>
              <a:gdLst>
                <a:gd name="T0" fmla="*/ 40 w 46"/>
                <a:gd name="T1" fmla="*/ 0 h 12"/>
                <a:gd name="T2" fmla="*/ 6 w 46"/>
                <a:gd name="T3" fmla="*/ 0 h 12"/>
                <a:gd name="T4" fmla="*/ 0 w 46"/>
                <a:gd name="T5" fmla="*/ 6 h 12"/>
                <a:gd name="T6" fmla="*/ 6 w 46"/>
                <a:gd name="T7" fmla="*/ 12 h 12"/>
                <a:gd name="T8" fmla="*/ 40 w 46"/>
                <a:gd name="T9" fmla="*/ 12 h 12"/>
                <a:gd name="T10" fmla="*/ 46 w 46"/>
                <a:gd name="T11" fmla="*/ 6 h 12"/>
                <a:gd name="T12" fmla="*/ 40 w 4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2">
                  <a:moveTo>
                    <a:pt x="4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4" y="12"/>
                    <a:pt x="46" y="9"/>
                    <a:pt x="46" y="6"/>
                  </a:cubicBezTo>
                  <a:cubicBezTo>
                    <a:pt x="46" y="3"/>
                    <a:pt x="44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06" tIns="45802" rIns="91606" bIns="4580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0" name="Freeform 19"/>
            <p:cNvSpPr>
              <a:spLocks/>
            </p:cNvSpPr>
            <p:nvPr/>
          </p:nvSpPr>
          <p:spPr bwMode="auto">
            <a:xfrm>
              <a:off x="5880100" y="422275"/>
              <a:ext cx="258763" cy="179387"/>
            </a:xfrm>
            <a:custGeom>
              <a:avLst/>
              <a:gdLst>
                <a:gd name="T0" fmla="*/ 63 w 69"/>
                <a:gd name="T1" fmla="*/ 0 h 48"/>
                <a:gd name="T2" fmla="*/ 10 w 69"/>
                <a:gd name="T3" fmla="*/ 4 h 48"/>
                <a:gd name="T4" fmla="*/ 3 w 69"/>
                <a:gd name="T5" fmla="*/ 10 h 48"/>
                <a:gd name="T6" fmla="*/ 0 w 69"/>
                <a:gd name="T7" fmla="*/ 42 h 48"/>
                <a:gd name="T8" fmla="*/ 5 w 69"/>
                <a:gd name="T9" fmla="*/ 48 h 48"/>
                <a:gd name="T10" fmla="*/ 11 w 69"/>
                <a:gd name="T11" fmla="*/ 42 h 48"/>
                <a:gd name="T12" fmla="*/ 13 w 69"/>
                <a:gd name="T13" fmla="*/ 21 h 48"/>
                <a:gd name="T14" fmla="*/ 20 w 69"/>
                <a:gd name="T15" fmla="*/ 14 h 48"/>
                <a:gd name="T16" fmla="*/ 63 w 69"/>
                <a:gd name="T17" fmla="*/ 11 h 48"/>
                <a:gd name="T18" fmla="*/ 69 w 69"/>
                <a:gd name="T19" fmla="*/ 5 h 48"/>
                <a:gd name="T20" fmla="*/ 63 w 69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48">
                  <a:moveTo>
                    <a:pt x="63" y="0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7" y="4"/>
                    <a:pt x="4" y="7"/>
                    <a:pt x="3" y="1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48"/>
                    <a:pt x="5" y="48"/>
                  </a:cubicBezTo>
                  <a:cubicBezTo>
                    <a:pt x="8" y="48"/>
                    <a:pt x="11" y="46"/>
                    <a:pt x="11" y="42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17"/>
                    <a:pt x="16" y="15"/>
                    <a:pt x="20" y="14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9" y="9"/>
                    <a:pt x="69" y="5"/>
                  </a:cubicBezTo>
                  <a:cubicBezTo>
                    <a:pt x="69" y="2"/>
                    <a:pt x="66" y="0"/>
                    <a:pt x="6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06" tIns="45802" rIns="91606" bIns="4580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0" name="Group 50"/>
          <p:cNvGrpSpPr/>
          <p:nvPr/>
        </p:nvGrpSpPr>
        <p:grpSpPr>
          <a:xfrm>
            <a:off x="4076050" y="1802410"/>
            <a:ext cx="318727" cy="274579"/>
            <a:chOff x="2727325" y="-39687"/>
            <a:chExt cx="1463675" cy="1260475"/>
          </a:xfrm>
          <a:solidFill>
            <a:schemeClr val="bg1"/>
          </a:solidFill>
        </p:grpSpPr>
        <p:sp>
          <p:nvSpPr>
            <p:cNvPr id="52" name="Freeform 20"/>
            <p:cNvSpPr>
              <a:spLocks noEditPoints="1"/>
            </p:cNvSpPr>
            <p:nvPr/>
          </p:nvSpPr>
          <p:spPr bwMode="auto">
            <a:xfrm>
              <a:off x="2727325" y="-39687"/>
              <a:ext cx="1463675" cy="1260475"/>
            </a:xfrm>
            <a:custGeom>
              <a:avLst/>
              <a:gdLst>
                <a:gd name="T0" fmla="*/ 347 w 390"/>
                <a:gd name="T1" fmla="*/ 42 h 336"/>
                <a:gd name="T2" fmla="*/ 195 w 390"/>
                <a:gd name="T3" fmla="*/ 38 h 336"/>
                <a:gd name="T4" fmla="*/ 43 w 390"/>
                <a:gd name="T5" fmla="*/ 42 h 336"/>
                <a:gd name="T6" fmla="*/ 43 w 390"/>
                <a:gd name="T7" fmla="*/ 196 h 336"/>
                <a:gd name="T8" fmla="*/ 170 w 390"/>
                <a:gd name="T9" fmla="*/ 322 h 336"/>
                <a:gd name="T10" fmla="*/ 220 w 390"/>
                <a:gd name="T11" fmla="*/ 322 h 336"/>
                <a:gd name="T12" fmla="*/ 347 w 390"/>
                <a:gd name="T13" fmla="*/ 196 h 336"/>
                <a:gd name="T14" fmla="*/ 347 w 390"/>
                <a:gd name="T15" fmla="*/ 42 h 336"/>
                <a:gd name="T16" fmla="*/ 330 w 390"/>
                <a:gd name="T17" fmla="*/ 180 h 336"/>
                <a:gd name="T18" fmla="*/ 203 w 390"/>
                <a:gd name="T19" fmla="*/ 306 h 336"/>
                <a:gd name="T20" fmla="*/ 187 w 390"/>
                <a:gd name="T21" fmla="*/ 306 h 336"/>
                <a:gd name="T22" fmla="*/ 59 w 390"/>
                <a:gd name="T23" fmla="*/ 180 h 336"/>
                <a:gd name="T24" fmla="*/ 59 w 390"/>
                <a:gd name="T25" fmla="*/ 58 h 336"/>
                <a:gd name="T26" fmla="*/ 179 w 390"/>
                <a:gd name="T27" fmla="*/ 55 h 336"/>
                <a:gd name="T28" fmla="*/ 195 w 390"/>
                <a:gd name="T29" fmla="*/ 70 h 336"/>
                <a:gd name="T30" fmla="*/ 210 w 390"/>
                <a:gd name="T31" fmla="*/ 55 h 336"/>
                <a:gd name="T32" fmla="*/ 330 w 390"/>
                <a:gd name="T33" fmla="*/ 58 h 336"/>
                <a:gd name="T34" fmla="*/ 330 w 390"/>
                <a:gd name="T35" fmla="*/ 1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0" h="336">
                  <a:moveTo>
                    <a:pt x="347" y="42"/>
                  </a:moveTo>
                  <a:cubicBezTo>
                    <a:pt x="305" y="0"/>
                    <a:pt x="238" y="0"/>
                    <a:pt x="195" y="38"/>
                  </a:cubicBezTo>
                  <a:cubicBezTo>
                    <a:pt x="152" y="0"/>
                    <a:pt x="85" y="0"/>
                    <a:pt x="43" y="42"/>
                  </a:cubicBezTo>
                  <a:cubicBezTo>
                    <a:pt x="0" y="84"/>
                    <a:pt x="0" y="154"/>
                    <a:pt x="43" y="196"/>
                  </a:cubicBezTo>
                  <a:cubicBezTo>
                    <a:pt x="55" y="208"/>
                    <a:pt x="170" y="322"/>
                    <a:pt x="170" y="322"/>
                  </a:cubicBezTo>
                  <a:cubicBezTo>
                    <a:pt x="184" y="336"/>
                    <a:pt x="206" y="336"/>
                    <a:pt x="220" y="322"/>
                  </a:cubicBezTo>
                  <a:cubicBezTo>
                    <a:pt x="220" y="322"/>
                    <a:pt x="345" y="198"/>
                    <a:pt x="347" y="196"/>
                  </a:cubicBezTo>
                  <a:cubicBezTo>
                    <a:pt x="390" y="154"/>
                    <a:pt x="390" y="84"/>
                    <a:pt x="347" y="42"/>
                  </a:cubicBezTo>
                  <a:close/>
                  <a:moveTo>
                    <a:pt x="330" y="180"/>
                  </a:moveTo>
                  <a:cubicBezTo>
                    <a:pt x="203" y="306"/>
                    <a:pt x="203" y="306"/>
                    <a:pt x="203" y="306"/>
                  </a:cubicBezTo>
                  <a:cubicBezTo>
                    <a:pt x="199" y="310"/>
                    <a:pt x="191" y="310"/>
                    <a:pt x="187" y="306"/>
                  </a:cubicBezTo>
                  <a:cubicBezTo>
                    <a:pt x="59" y="180"/>
                    <a:pt x="59" y="180"/>
                    <a:pt x="59" y="180"/>
                  </a:cubicBezTo>
                  <a:cubicBezTo>
                    <a:pt x="25" y="146"/>
                    <a:pt x="25" y="92"/>
                    <a:pt x="59" y="58"/>
                  </a:cubicBezTo>
                  <a:cubicBezTo>
                    <a:pt x="92" y="26"/>
                    <a:pt x="145" y="25"/>
                    <a:pt x="179" y="55"/>
                  </a:cubicBezTo>
                  <a:cubicBezTo>
                    <a:pt x="195" y="70"/>
                    <a:pt x="195" y="70"/>
                    <a:pt x="195" y="70"/>
                  </a:cubicBezTo>
                  <a:cubicBezTo>
                    <a:pt x="210" y="55"/>
                    <a:pt x="210" y="55"/>
                    <a:pt x="210" y="55"/>
                  </a:cubicBezTo>
                  <a:cubicBezTo>
                    <a:pt x="245" y="25"/>
                    <a:pt x="298" y="26"/>
                    <a:pt x="330" y="58"/>
                  </a:cubicBezTo>
                  <a:cubicBezTo>
                    <a:pt x="364" y="92"/>
                    <a:pt x="364" y="146"/>
                    <a:pt x="330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06" tIns="45802" rIns="91606" bIns="4580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Freeform 21"/>
            <p:cNvSpPr>
              <a:spLocks/>
            </p:cNvSpPr>
            <p:nvPr/>
          </p:nvSpPr>
          <p:spPr bwMode="auto">
            <a:xfrm>
              <a:off x="2982913" y="215900"/>
              <a:ext cx="206375" cy="201612"/>
            </a:xfrm>
            <a:custGeom>
              <a:avLst/>
              <a:gdLst>
                <a:gd name="T0" fmla="*/ 49 w 55"/>
                <a:gd name="T1" fmla="*/ 0 h 54"/>
                <a:gd name="T2" fmla="*/ 49 w 55"/>
                <a:gd name="T3" fmla="*/ 0 h 54"/>
                <a:gd name="T4" fmla="*/ 0 w 55"/>
                <a:gd name="T5" fmla="*/ 48 h 54"/>
                <a:gd name="T6" fmla="*/ 0 w 55"/>
                <a:gd name="T7" fmla="*/ 48 h 54"/>
                <a:gd name="T8" fmla="*/ 6 w 55"/>
                <a:gd name="T9" fmla="*/ 54 h 54"/>
                <a:gd name="T10" fmla="*/ 12 w 55"/>
                <a:gd name="T11" fmla="*/ 48 h 54"/>
                <a:gd name="T12" fmla="*/ 12 w 55"/>
                <a:gd name="T13" fmla="*/ 48 h 54"/>
                <a:gd name="T14" fmla="*/ 49 w 55"/>
                <a:gd name="T15" fmla="*/ 11 h 54"/>
                <a:gd name="T16" fmla="*/ 49 w 55"/>
                <a:gd name="T17" fmla="*/ 11 h 54"/>
                <a:gd name="T18" fmla="*/ 55 w 55"/>
                <a:gd name="T19" fmla="*/ 5 h 54"/>
                <a:gd name="T20" fmla="*/ 49 w 55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" h="54">
                  <a:moveTo>
                    <a:pt x="49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2"/>
                    <a:pt x="3" y="54"/>
                    <a:pt x="6" y="54"/>
                  </a:cubicBezTo>
                  <a:cubicBezTo>
                    <a:pt x="9" y="54"/>
                    <a:pt x="12" y="52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28"/>
                    <a:pt x="2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52" y="11"/>
                    <a:pt x="55" y="8"/>
                    <a:pt x="55" y="5"/>
                  </a:cubicBezTo>
                  <a:cubicBezTo>
                    <a:pt x="55" y="2"/>
                    <a:pt x="52" y="0"/>
                    <a:pt x="4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06" tIns="45802" rIns="91606" bIns="4580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4680012" y="3076600"/>
            <a:ext cx="2991388" cy="5014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2.</a:t>
            </a:r>
            <a:r>
              <a:rPr lang="zh-CN" altLang="en-US" sz="1400" dirty="0"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导航设置不够合理，项目之间切换有些不便</a:t>
            </a:r>
            <a:endParaRPr lang="id-ID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561364" y="1653578"/>
            <a:ext cx="3867433" cy="9580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08000">
              <a:lnSpc>
                <a:spcPct val="150000"/>
              </a:lnSpc>
              <a:spcBef>
                <a:spcPts val="600"/>
              </a:spcBef>
            </a:pPr>
            <a:r>
              <a:rPr lang="en-US" altLang="zh-CN" sz="1400" dirty="0"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1.</a:t>
            </a:r>
            <a:r>
              <a:rPr lang="zh-CN" altLang="en-US" sz="1400" dirty="0"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非免费软件；</a:t>
            </a:r>
            <a:endParaRPr lang="en-US" altLang="zh-CN" sz="1400" dirty="0"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  <a:p>
            <a:pPr marL="108000">
              <a:lnSpc>
                <a:spcPct val="150000"/>
              </a:lnSpc>
              <a:spcBef>
                <a:spcPts val="600"/>
              </a:spcBef>
            </a:pPr>
            <a:endParaRPr lang="zh-CN" altLang="en-US" sz="1400" dirty="0"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  <a:p>
            <a:pPr algn="just">
              <a:lnSpc>
                <a:spcPct val="120000"/>
              </a:lnSpc>
            </a:pPr>
            <a:endParaRPr lang="id-ID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734EBC1-3815-42F8-87FE-D00CE146CDA3}"/>
              </a:ext>
            </a:extLst>
          </p:cNvPr>
          <p:cNvSpPr/>
          <p:nvPr/>
        </p:nvSpPr>
        <p:spPr>
          <a:xfrm>
            <a:off x="3528578" y="196280"/>
            <a:ext cx="2055794" cy="4855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9819006-FE45-41F6-9459-E4B395C745F2}"/>
              </a:ext>
            </a:extLst>
          </p:cNvPr>
          <p:cNvSpPr txBox="1"/>
          <p:nvPr/>
        </p:nvSpPr>
        <p:spPr>
          <a:xfrm>
            <a:off x="3617190" y="304292"/>
            <a:ext cx="18992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00" b="1" dirty="0" err="1">
                <a:solidFill>
                  <a:schemeClr val="tx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MemoQ</a:t>
            </a:r>
            <a:r>
              <a:rPr lang="zh-CN" altLang="en-US" sz="1900" b="1" dirty="0">
                <a:solidFill>
                  <a:schemeClr val="tx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缺点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5975377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33874" y="3039275"/>
            <a:ext cx="1133668" cy="11340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7" name="矩形 6"/>
          <p:cNvSpPr/>
          <p:nvPr/>
        </p:nvSpPr>
        <p:spPr>
          <a:xfrm>
            <a:off x="1725266" y="3039275"/>
            <a:ext cx="1133668" cy="1134019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521651" y="3039275"/>
            <a:ext cx="1133668" cy="11340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9" name="矩形 8"/>
          <p:cNvSpPr/>
          <p:nvPr/>
        </p:nvSpPr>
        <p:spPr>
          <a:xfrm>
            <a:off x="4088486" y="3039275"/>
            <a:ext cx="1133668" cy="1134019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399247" y="3039275"/>
            <a:ext cx="1133668" cy="11340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11" name="矩形 10"/>
          <p:cNvSpPr/>
          <p:nvPr/>
        </p:nvSpPr>
        <p:spPr>
          <a:xfrm>
            <a:off x="7056276" y="3040596"/>
            <a:ext cx="1133668" cy="1134019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2951820" y="1806032"/>
            <a:ext cx="0" cy="236726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228184" y="1863743"/>
            <a:ext cx="0" cy="236726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399247" y="1922574"/>
            <a:ext cx="2424163" cy="253926"/>
          </a:xfrm>
          <a:prstGeom prst="rect">
            <a:avLst/>
          </a:prstGeom>
          <a:noFill/>
        </p:spPr>
        <p:txBody>
          <a:bodyPr wrap="square" lIns="0" tIns="34295" rIns="0" bIns="34295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翻译页面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399247" y="2159166"/>
            <a:ext cx="2424163" cy="512458"/>
          </a:xfrm>
          <a:prstGeom prst="rect">
            <a:avLst/>
          </a:prstGeom>
          <a:noFill/>
        </p:spPr>
        <p:txBody>
          <a:bodyPr wrap="square" lIns="0" tIns="34295" rIns="0" bIns="34295" rtlCol="0">
            <a:spAutoFit/>
          </a:bodyPr>
          <a:lstStyle/>
          <a:p>
            <a:pPr defTabSz="912796">
              <a:spcBef>
                <a:spcPct val="20000"/>
              </a:spcBef>
              <a:defRPr/>
            </a:pP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将句子划分成句段翻译，在下方提供整体翻译预览。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defTabSz="912796">
              <a:spcBef>
                <a:spcPct val="20000"/>
              </a:spcBef>
              <a:defRPr/>
            </a:pP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057F323-7372-4851-9175-DE04B4278483}"/>
              </a:ext>
            </a:extLst>
          </p:cNvPr>
          <p:cNvSpPr/>
          <p:nvPr/>
        </p:nvSpPr>
        <p:spPr>
          <a:xfrm>
            <a:off x="3608086" y="124272"/>
            <a:ext cx="2094466" cy="657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0B6169-2279-4F04-806A-19B894E939D6}"/>
              </a:ext>
            </a:extLst>
          </p:cNvPr>
          <p:cNvSpPr txBox="1"/>
          <p:nvPr/>
        </p:nvSpPr>
        <p:spPr>
          <a:xfrm>
            <a:off x="3608086" y="176073"/>
            <a:ext cx="209446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00" b="1" dirty="0" err="1">
                <a:solidFill>
                  <a:schemeClr val="tx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memoQ</a:t>
            </a:r>
            <a:r>
              <a:rPr lang="zh-CN" altLang="en-US" sz="1900" b="1" dirty="0">
                <a:solidFill>
                  <a:schemeClr val="tx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功能截图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A8E5AA99-C744-4842-BF3E-9ED443CC0B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617" y="2672072"/>
            <a:ext cx="2719684" cy="175824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BA25A7B-5968-4F6F-853F-F62EED6169A0}"/>
              </a:ext>
            </a:extLst>
          </p:cNvPr>
          <p:cNvSpPr txBox="1"/>
          <p:nvPr/>
        </p:nvSpPr>
        <p:spPr>
          <a:xfrm>
            <a:off x="273114" y="1905240"/>
            <a:ext cx="2424163" cy="253926"/>
          </a:xfrm>
          <a:prstGeom prst="rect">
            <a:avLst/>
          </a:prstGeom>
          <a:noFill/>
        </p:spPr>
        <p:txBody>
          <a:bodyPr wrap="square" lIns="0" tIns="34295" rIns="0" bIns="34295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新建项目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CBE2B45-F72A-4EEB-81D0-AF818B01C994}"/>
              </a:ext>
            </a:extLst>
          </p:cNvPr>
          <p:cNvSpPr txBox="1"/>
          <p:nvPr/>
        </p:nvSpPr>
        <p:spPr>
          <a:xfrm>
            <a:off x="279270" y="2176500"/>
            <a:ext cx="2424163" cy="346259"/>
          </a:xfrm>
          <a:prstGeom prst="rect">
            <a:avLst/>
          </a:prstGeom>
          <a:noFill/>
        </p:spPr>
        <p:txBody>
          <a:bodyPr wrap="square" lIns="0" tIns="34295" rIns="0" bIns="34295" rtlCol="0">
            <a:spAutoFit/>
          </a:bodyPr>
          <a:lstStyle/>
          <a:p>
            <a:pPr defTabSz="912796">
              <a:spcBef>
                <a:spcPct val="20000"/>
              </a:spcBef>
              <a:defRPr/>
            </a:pP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可对名称、源语言、译入语、项目、客户等方面进行设置。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685E39-CFBC-4943-85A4-6EB29A83E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92" y="2678132"/>
            <a:ext cx="2972602" cy="166803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43FDBDC-FFAC-4715-A293-8B11BD33BF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926" y="2550459"/>
            <a:ext cx="3140943" cy="212700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08EC6DF3-1087-417A-BF0A-C7F9912BB708}"/>
              </a:ext>
            </a:extLst>
          </p:cNvPr>
          <p:cNvSpPr txBox="1"/>
          <p:nvPr/>
        </p:nvSpPr>
        <p:spPr>
          <a:xfrm>
            <a:off x="3078565" y="1905240"/>
            <a:ext cx="2424163" cy="253926"/>
          </a:xfrm>
          <a:prstGeom prst="rect">
            <a:avLst/>
          </a:prstGeom>
          <a:noFill/>
        </p:spPr>
        <p:txBody>
          <a:bodyPr wrap="square" lIns="0" tIns="34295" rIns="0" bIns="34295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翻译文件导入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14C3F02-4DB6-49FC-827F-D51970AD8F6B}"/>
              </a:ext>
            </a:extLst>
          </p:cNvPr>
          <p:cNvSpPr txBox="1"/>
          <p:nvPr/>
        </p:nvSpPr>
        <p:spPr>
          <a:xfrm>
            <a:off x="3078564" y="2176500"/>
            <a:ext cx="2424163" cy="373959"/>
          </a:xfrm>
          <a:prstGeom prst="rect">
            <a:avLst/>
          </a:prstGeom>
          <a:noFill/>
        </p:spPr>
        <p:txBody>
          <a:bodyPr wrap="square" lIns="0" tIns="34295" rIns="0" bIns="34295" rtlCol="0">
            <a:spAutoFit/>
          </a:bodyPr>
          <a:lstStyle/>
          <a:p>
            <a:pPr defTabSz="912796">
              <a:spcBef>
                <a:spcPct val="20000"/>
              </a:spcBef>
              <a:defRPr/>
            </a:pP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支持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word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pdf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等文件格式导入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defTabSz="912796">
              <a:spcBef>
                <a:spcPct val="20000"/>
              </a:spcBef>
              <a:defRPr/>
            </a:pP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2620AE6-88E2-4964-8F71-4F299193A10B}"/>
              </a:ext>
            </a:extLst>
          </p:cNvPr>
          <p:cNvSpPr txBox="1"/>
          <p:nvPr/>
        </p:nvSpPr>
        <p:spPr>
          <a:xfrm>
            <a:off x="143508" y="880356"/>
            <a:ext cx="360039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00" b="1" dirty="0">
                <a:solidFill>
                  <a:schemeClr val="tx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一、翻译部分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60D3266-586D-4E52-B635-9E5C1CC9545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132" y="3888664"/>
            <a:ext cx="3432585" cy="89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82782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250"/>
                            </p:stCondLst>
                            <p:childTnLst>
                              <p:par>
                                <p:cTn id="3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75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75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75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750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75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9750"/>
                            </p:stCondLst>
                            <p:childTnLst>
                              <p:par>
                                <p:cTn id="6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8" grpId="0"/>
      <p:bldP spid="19" grpId="0"/>
      <p:bldP spid="20" grpId="0"/>
      <p:bldP spid="22" grpId="0"/>
      <p:bldP spid="23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33874" y="3039275"/>
            <a:ext cx="1133668" cy="11340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7" name="矩形 6"/>
          <p:cNvSpPr/>
          <p:nvPr/>
        </p:nvSpPr>
        <p:spPr>
          <a:xfrm>
            <a:off x="1725266" y="3039275"/>
            <a:ext cx="1133668" cy="1134019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521651" y="3039275"/>
            <a:ext cx="1133668" cy="11340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9" name="矩形 8"/>
          <p:cNvSpPr/>
          <p:nvPr/>
        </p:nvSpPr>
        <p:spPr>
          <a:xfrm>
            <a:off x="4088486" y="3039275"/>
            <a:ext cx="1133668" cy="1134019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399247" y="3039275"/>
            <a:ext cx="1133668" cy="11340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11" name="矩形 10"/>
          <p:cNvSpPr/>
          <p:nvPr/>
        </p:nvSpPr>
        <p:spPr>
          <a:xfrm>
            <a:off x="7056276" y="3040596"/>
            <a:ext cx="1133668" cy="1134019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2951820" y="1806032"/>
            <a:ext cx="0" cy="236726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228184" y="1863743"/>
            <a:ext cx="0" cy="236726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356815" y="1902148"/>
            <a:ext cx="2424163" cy="253926"/>
          </a:xfrm>
          <a:prstGeom prst="rect">
            <a:avLst/>
          </a:prstGeom>
          <a:noFill/>
        </p:spPr>
        <p:txBody>
          <a:bodyPr wrap="square" lIns="0" tIns="34295" rIns="0" bIns="34295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翻译记忆库界面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057F323-7372-4851-9175-DE04B4278483}"/>
              </a:ext>
            </a:extLst>
          </p:cNvPr>
          <p:cNvSpPr/>
          <p:nvPr/>
        </p:nvSpPr>
        <p:spPr>
          <a:xfrm>
            <a:off x="3608086" y="124272"/>
            <a:ext cx="2094466" cy="657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0B6169-2279-4F04-806A-19B894E939D6}"/>
              </a:ext>
            </a:extLst>
          </p:cNvPr>
          <p:cNvSpPr txBox="1"/>
          <p:nvPr/>
        </p:nvSpPr>
        <p:spPr>
          <a:xfrm>
            <a:off x="3608086" y="176073"/>
            <a:ext cx="209446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00" b="1" dirty="0" err="1">
                <a:solidFill>
                  <a:schemeClr val="tx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memoQ</a:t>
            </a:r>
            <a:r>
              <a:rPr lang="zh-CN" altLang="en-US" sz="1900" b="1" dirty="0">
                <a:solidFill>
                  <a:schemeClr val="tx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功能截图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BA25A7B-5968-4F6F-853F-F62EED6169A0}"/>
              </a:ext>
            </a:extLst>
          </p:cNvPr>
          <p:cNvSpPr txBox="1"/>
          <p:nvPr/>
        </p:nvSpPr>
        <p:spPr>
          <a:xfrm>
            <a:off x="273114" y="1905240"/>
            <a:ext cx="2424163" cy="253926"/>
          </a:xfrm>
          <a:prstGeom prst="rect">
            <a:avLst/>
          </a:prstGeom>
          <a:noFill/>
        </p:spPr>
        <p:txBody>
          <a:bodyPr wrap="square" lIns="0" tIns="34295" rIns="0" bIns="34295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新建翻译记忆库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CBE2B45-F72A-4EEB-81D0-AF818B01C994}"/>
              </a:ext>
            </a:extLst>
          </p:cNvPr>
          <p:cNvSpPr txBox="1"/>
          <p:nvPr/>
        </p:nvSpPr>
        <p:spPr>
          <a:xfrm>
            <a:off x="279270" y="2176500"/>
            <a:ext cx="2424163" cy="207759"/>
          </a:xfrm>
          <a:prstGeom prst="rect">
            <a:avLst/>
          </a:prstGeom>
          <a:noFill/>
        </p:spPr>
        <p:txBody>
          <a:bodyPr wrap="square" lIns="0" tIns="34295" rIns="0" bIns="34295" rtlCol="0">
            <a:spAutoFit/>
          </a:bodyPr>
          <a:lstStyle/>
          <a:p>
            <a:pPr defTabSz="912796">
              <a:spcBef>
                <a:spcPct val="20000"/>
              </a:spcBef>
              <a:defRPr/>
            </a:pP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新建翻译记忆库，并可对其进行编辑。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8EC6DF3-1087-417A-BF0A-C7F9912BB708}"/>
              </a:ext>
            </a:extLst>
          </p:cNvPr>
          <p:cNvSpPr txBox="1"/>
          <p:nvPr/>
        </p:nvSpPr>
        <p:spPr>
          <a:xfrm>
            <a:off x="3078565" y="1905240"/>
            <a:ext cx="2424163" cy="253926"/>
          </a:xfrm>
          <a:prstGeom prst="rect">
            <a:avLst/>
          </a:prstGeom>
          <a:noFill/>
        </p:spPr>
        <p:txBody>
          <a:bodyPr wrap="square" lIns="0" tIns="34295" rIns="0" bIns="34295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翻译记忆库支持导入的格式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14C3F02-4DB6-49FC-827F-D51970AD8F6B}"/>
              </a:ext>
            </a:extLst>
          </p:cNvPr>
          <p:cNvSpPr txBox="1"/>
          <p:nvPr/>
        </p:nvSpPr>
        <p:spPr>
          <a:xfrm>
            <a:off x="3078564" y="2176500"/>
            <a:ext cx="2424163" cy="373959"/>
          </a:xfrm>
          <a:prstGeom prst="rect">
            <a:avLst/>
          </a:prstGeom>
          <a:noFill/>
        </p:spPr>
        <p:txBody>
          <a:bodyPr wrap="square" lIns="0" tIns="34295" rIns="0" bIns="34295" rtlCol="0">
            <a:spAutoFit/>
          </a:bodyPr>
          <a:lstStyle/>
          <a:p>
            <a:pPr defTabSz="912796">
              <a:spcBef>
                <a:spcPct val="20000"/>
              </a:spcBef>
              <a:defRPr/>
            </a:pP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支持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CSV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TSV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TMX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文件格式导入。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defTabSz="912796">
              <a:spcBef>
                <a:spcPct val="20000"/>
              </a:spcBef>
              <a:defRPr/>
            </a:pP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A83C22D-5110-433B-81A9-236E8AC3ACFA}"/>
              </a:ext>
            </a:extLst>
          </p:cNvPr>
          <p:cNvSpPr txBox="1"/>
          <p:nvPr/>
        </p:nvSpPr>
        <p:spPr>
          <a:xfrm>
            <a:off x="143508" y="952364"/>
            <a:ext cx="237626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00" b="1" dirty="0">
                <a:solidFill>
                  <a:schemeClr val="tx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二、翻译记忆库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E70C59A5-6450-4833-B2AC-696364551E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8" y="2673214"/>
            <a:ext cx="2861108" cy="1710752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D4923A5E-E458-4D45-B0E0-73E9911BE7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253" y="2463037"/>
            <a:ext cx="3219121" cy="2081149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D38C390F-AC7D-40CA-A04A-2AD3342539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994" y="2463037"/>
            <a:ext cx="2852549" cy="1826227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AD6C2B41-1DD1-41EC-9893-2A99B27EE4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15" y="2895743"/>
            <a:ext cx="2834886" cy="21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71763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250"/>
                            </p:stCondLst>
                            <p:childTnLst>
                              <p:par>
                                <p:cTn id="3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75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75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75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750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75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8" grpId="0"/>
      <p:bldP spid="20" grpId="0"/>
      <p:bldP spid="22" grpId="0"/>
      <p:bldP spid="23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33874" y="3039275"/>
            <a:ext cx="1133668" cy="11340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7" name="矩形 6"/>
          <p:cNvSpPr/>
          <p:nvPr/>
        </p:nvSpPr>
        <p:spPr>
          <a:xfrm>
            <a:off x="1725266" y="3039275"/>
            <a:ext cx="1133668" cy="1134019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521651" y="3039275"/>
            <a:ext cx="1133668" cy="11340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9" name="矩形 8"/>
          <p:cNvSpPr/>
          <p:nvPr/>
        </p:nvSpPr>
        <p:spPr>
          <a:xfrm>
            <a:off x="4088486" y="3039275"/>
            <a:ext cx="1133668" cy="1134019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399247" y="3039275"/>
            <a:ext cx="1133668" cy="11340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11" name="矩形 10"/>
          <p:cNvSpPr/>
          <p:nvPr/>
        </p:nvSpPr>
        <p:spPr>
          <a:xfrm>
            <a:off x="7056276" y="3040596"/>
            <a:ext cx="1133668" cy="1134019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2951820" y="1806032"/>
            <a:ext cx="0" cy="236726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228184" y="1863743"/>
            <a:ext cx="0" cy="236726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356815" y="1902148"/>
            <a:ext cx="2424163" cy="253926"/>
          </a:xfrm>
          <a:prstGeom prst="rect">
            <a:avLst/>
          </a:prstGeom>
          <a:noFill/>
        </p:spPr>
        <p:txBody>
          <a:bodyPr wrap="square" lIns="0" tIns="34295" rIns="0" bIns="34295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在翻译时添加术语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057F323-7372-4851-9175-DE04B4278483}"/>
              </a:ext>
            </a:extLst>
          </p:cNvPr>
          <p:cNvSpPr/>
          <p:nvPr/>
        </p:nvSpPr>
        <p:spPr>
          <a:xfrm>
            <a:off x="3608086" y="124272"/>
            <a:ext cx="2094466" cy="657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0B6169-2279-4F04-806A-19B894E939D6}"/>
              </a:ext>
            </a:extLst>
          </p:cNvPr>
          <p:cNvSpPr txBox="1"/>
          <p:nvPr/>
        </p:nvSpPr>
        <p:spPr>
          <a:xfrm>
            <a:off x="3608086" y="176073"/>
            <a:ext cx="209446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00" b="1" dirty="0" err="1">
                <a:solidFill>
                  <a:schemeClr val="tx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memoQ</a:t>
            </a:r>
            <a:r>
              <a:rPr lang="zh-CN" altLang="en-US" sz="1900" b="1" dirty="0">
                <a:solidFill>
                  <a:schemeClr val="tx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功能截图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BA25A7B-5968-4F6F-853F-F62EED6169A0}"/>
              </a:ext>
            </a:extLst>
          </p:cNvPr>
          <p:cNvSpPr txBox="1"/>
          <p:nvPr/>
        </p:nvSpPr>
        <p:spPr>
          <a:xfrm>
            <a:off x="273114" y="1905240"/>
            <a:ext cx="2424163" cy="253926"/>
          </a:xfrm>
          <a:prstGeom prst="rect">
            <a:avLst/>
          </a:prstGeom>
          <a:noFill/>
        </p:spPr>
        <p:txBody>
          <a:bodyPr wrap="square" lIns="0" tIns="34295" rIns="0" bIns="34295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创建术语库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8EC6DF3-1087-417A-BF0A-C7F9912BB708}"/>
              </a:ext>
            </a:extLst>
          </p:cNvPr>
          <p:cNvSpPr txBox="1"/>
          <p:nvPr/>
        </p:nvSpPr>
        <p:spPr>
          <a:xfrm>
            <a:off x="3070022" y="1879923"/>
            <a:ext cx="2424163" cy="253926"/>
          </a:xfrm>
          <a:prstGeom prst="rect">
            <a:avLst/>
          </a:prstGeom>
          <a:noFill/>
        </p:spPr>
        <p:txBody>
          <a:bodyPr wrap="square" lIns="0" tIns="34295" rIns="0" bIns="34295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术语库界面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14C3F02-4DB6-49FC-827F-D51970AD8F6B}"/>
              </a:ext>
            </a:extLst>
          </p:cNvPr>
          <p:cNvSpPr txBox="1"/>
          <p:nvPr/>
        </p:nvSpPr>
        <p:spPr>
          <a:xfrm>
            <a:off x="3092818" y="2141485"/>
            <a:ext cx="2424163" cy="373959"/>
          </a:xfrm>
          <a:prstGeom prst="rect">
            <a:avLst/>
          </a:prstGeom>
          <a:noFill/>
        </p:spPr>
        <p:txBody>
          <a:bodyPr wrap="square" lIns="0" tIns="34295" rIns="0" bIns="34295" rtlCol="0">
            <a:spAutoFit/>
          </a:bodyPr>
          <a:lstStyle/>
          <a:p>
            <a:pPr defTabSz="912796">
              <a:spcBef>
                <a:spcPct val="20000"/>
              </a:spcBef>
              <a:defRPr/>
            </a:pP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术语源语言以及译入语，可以设置术语的领域等。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defTabSz="912796">
              <a:spcBef>
                <a:spcPct val="20000"/>
              </a:spcBef>
              <a:defRPr/>
            </a:pP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A83C22D-5110-433B-81A9-236E8AC3ACFA}"/>
              </a:ext>
            </a:extLst>
          </p:cNvPr>
          <p:cNvSpPr txBox="1"/>
          <p:nvPr/>
        </p:nvSpPr>
        <p:spPr>
          <a:xfrm>
            <a:off x="143508" y="952364"/>
            <a:ext cx="237626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00" b="1" dirty="0">
                <a:solidFill>
                  <a:schemeClr val="tx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三、术语库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5DB179A-BABE-4DD0-AA54-CA87A144E4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" y="2307511"/>
            <a:ext cx="2899198" cy="192349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807FEAB-779D-4E8D-B07C-DA79D5DB56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242" y="2328464"/>
            <a:ext cx="3082394" cy="216640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6A5B183-16DF-4FEE-98CD-B810E66A70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827" y="2307511"/>
            <a:ext cx="2830983" cy="218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05702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250"/>
                            </p:stCondLst>
                            <p:childTnLst>
                              <p:par>
                                <p:cTn id="3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75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75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75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750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8" grpId="0"/>
      <p:bldP spid="20" grpId="0"/>
      <p:bldP spid="23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521651" y="3039275"/>
            <a:ext cx="1133668" cy="11340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9" name="矩形 8"/>
          <p:cNvSpPr/>
          <p:nvPr/>
        </p:nvSpPr>
        <p:spPr>
          <a:xfrm>
            <a:off x="4088486" y="3039275"/>
            <a:ext cx="1133668" cy="1134019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2951820" y="1806032"/>
            <a:ext cx="0" cy="236726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228184" y="1863743"/>
            <a:ext cx="0" cy="236726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356815" y="1902148"/>
            <a:ext cx="2424163" cy="253926"/>
          </a:xfrm>
          <a:prstGeom prst="rect">
            <a:avLst/>
          </a:prstGeom>
          <a:noFill/>
        </p:spPr>
        <p:txBody>
          <a:bodyPr wrap="square" lIns="0" tIns="34295" rIns="0" bIns="34295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翻译时术语提醒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057F323-7372-4851-9175-DE04B4278483}"/>
              </a:ext>
            </a:extLst>
          </p:cNvPr>
          <p:cNvSpPr/>
          <p:nvPr/>
        </p:nvSpPr>
        <p:spPr>
          <a:xfrm>
            <a:off x="3608086" y="124272"/>
            <a:ext cx="2094466" cy="657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0B6169-2279-4F04-806A-19B894E939D6}"/>
              </a:ext>
            </a:extLst>
          </p:cNvPr>
          <p:cNvSpPr txBox="1"/>
          <p:nvPr/>
        </p:nvSpPr>
        <p:spPr>
          <a:xfrm>
            <a:off x="3608086" y="176073"/>
            <a:ext cx="209446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00" b="1" dirty="0" err="1">
                <a:solidFill>
                  <a:schemeClr val="tx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memoQ</a:t>
            </a:r>
            <a:r>
              <a:rPr lang="zh-CN" altLang="en-US" sz="1900" b="1" dirty="0">
                <a:solidFill>
                  <a:schemeClr val="tx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功能截图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BA25A7B-5968-4F6F-853F-F62EED6169A0}"/>
              </a:ext>
            </a:extLst>
          </p:cNvPr>
          <p:cNvSpPr txBox="1"/>
          <p:nvPr/>
        </p:nvSpPr>
        <p:spPr>
          <a:xfrm>
            <a:off x="273114" y="1905240"/>
            <a:ext cx="2424163" cy="253926"/>
          </a:xfrm>
          <a:prstGeom prst="rect">
            <a:avLst/>
          </a:prstGeom>
          <a:noFill/>
        </p:spPr>
        <p:txBody>
          <a:bodyPr wrap="square" lIns="0" tIns="34295" rIns="0" bIns="34295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术语导入术语库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8EC6DF3-1087-417A-BF0A-C7F9912BB708}"/>
              </a:ext>
            </a:extLst>
          </p:cNvPr>
          <p:cNvSpPr txBox="1"/>
          <p:nvPr/>
        </p:nvSpPr>
        <p:spPr>
          <a:xfrm>
            <a:off x="3070022" y="1879923"/>
            <a:ext cx="2424163" cy="253926"/>
          </a:xfrm>
          <a:prstGeom prst="rect">
            <a:avLst/>
          </a:prstGeom>
          <a:noFill/>
        </p:spPr>
        <p:txBody>
          <a:bodyPr wrap="square" lIns="0" tIns="34295" rIns="0" bIns="34295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导出术语表设置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14C3F02-4DB6-49FC-827F-D51970AD8F6B}"/>
              </a:ext>
            </a:extLst>
          </p:cNvPr>
          <p:cNvSpPr txBox="1"/>
          <p:nvPr/>
        </p:nvSpPr>
        <p:spPr>
          <a:xfrm>
            <a:off x="3092818" y="2141485"/>
            <a:ext cx="2424163" cy="373959"/>
          </a:xfrm>
          <a:prstGeom prst="rect">
            <a:avLst/>
          </a:prstGeom>
          <a:noFill/>
        </p:spPr>
        <p:txBody>
          <a:bodyPr wrap="square" lIns="0" tIns="34295" rIns="0" bIns="34295" rtlCol="0">
            <a:spAutoFit/>
          </a:bodyPr>
          <a:lstStyle/>
          <a:p>
            <a:pPr defTabSz="912796">
              <a:spcBef>
                <a:spcPct val="20000"/>
              </a:spcBef>
              <a:defRPr/>
            </a:pP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可以设置编码、字段等。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defTabSz="912796">
              <a:spcBef>
                <a:spcPct val="20000"/>
              </a:spcBef>
              <a:defRPr/>
            </a:pP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A83C22D-5110-433B-81A9-236E8AC3ACFA}"/>
              </a:ext>
            </a:extLst>
          </p:cNvPr>
          <p:cNvSpPr txBox="1"/>
          <p:nvPr/>
        </p:nvSpPr>
        <p:spPr>
          <a:xfrm>
            <a:off x="143508" y="952364"/>
            <a:ext cx="237626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00" b="1" dirty="0">
                <a:solidFill>
                  <a:schemeClr val="tx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三、术语库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4D9D03F-90D6-4AE9-A474-A2BF5AC954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0" y="2421261"/>
            <a:ext cx="2881500" cy="156926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B7AA8D1-50EB-492A-A409-3C225C0D6DBB}"/>
              </a:ext>
            </a:extLst>
          </p:cNvPr>
          <p:cNvSpPr txBox="1"/>
          <p:nvPr/>
        </p:nvSpPr>
        <p:spPr>
          <a:xfrm>
            <a:off x="215516" y="2156074"/>
            <a:ext cx="24817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支持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CSV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、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TMX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、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EXCEL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等格式文件。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383ADA04-8917-4455-ABE1-D6B9C5CB9B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974" y="2390287"/>
            <a:ext cx="3224445" cy="175980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9235CC5-F285-4D81-AB02-083CFFB0F5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114" y="2515444"/>
            <a:ext cx="2895782" cy="1225764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D4B1B3E4-4436-4C44-A4B6-6E42DF8230AD}"/>
              </a:ext>
            </a:extLst>
          </p:cNvPr>
          <p:cNvSpPr txBox="1"/>
          <p:nvPr/>
        </p:nvSpPr>
        <p:spPr>
          <a:xfrm>
            <a:off x="6317263" y="2146112"/>
            <a:ext cx="2719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796">
              <a:spcBef>
                <a:spcPct val="20000"/>
              </a:spcBef>
              <a:defRPr/>
            </a:pP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在翻译时，若遇到术语库内已有术语，则会在一边提示，保证术语翻译的一致性。</a:t>
            </a:r>
          </a:p>
        </p:txBody>
      </p:sp>
    </p:spTree>
    <p:extLst>
      <p:ext uri="{BB962C8B-B14F-4D97-AF65-F5344CB8AC3E}">
        <p14:creationId xmlns:p14="http://schemas.microsoft.com/office/powerpoint/2010/main" val="234962493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5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25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25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8" grpId="0"/>
      <p:bldP spid="20" grpId="0"/>
      <p:bldP spid="23" grpId="0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2951820" y="1806032"/>
            <a:ext cx="0" cy="236726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228184" y="1863743"/>
            <a:ext cx="0" cy="236726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C057F323-7372-4851-9175-DE04B4278483}"/>
              </a:ext>
            </a:extLst>
          </p:cNvPr>
          <p:cNvSpPr/>
          <p:nvPr/>
        </p:nvSpPr>
        <p:spPr>
          <a:xfrm>
            <a:off x="3608086" y="124272"/>
            <a:ext cx="2094466" cy="657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0B6169-2279-4F04-806A-19B894E939D6}"/>
              </a:ext>
            </a:extLst>
          </p:cNvPr>
          <p:cNvSpPr txBox="1"/>
          <p:nvPr/>
        </p:nvSpPr>
        <p:spPr>
          <a:xfrm>
            <a:off x="3608086" y="176073"/>
            <a:ext cx="209446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00" b="1" dirty="0" err="1">
                <a:solidFill>
                  <a:schemeClr val="tx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memoQ</a:t>
            </a:r>
            <a:r>
              <a:rPr lang="zh-CN" altLang="en-US" sz="1900" b="1" dirty="0">
                <a:solidFill>
                  <a:schemeClr val="tx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功能截图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A83C22D-5110-433B-81A9-236E8AC3ACFA}"/>
              </a:ext>
            </a:extLst>
          </p:cNvPr>
          <p:cNvSpPr txBox="1"/>
          <p:nvPr/>
        </p:nvSpPr>
        <p:spPr>
          <a:xfrm>
            <a:off x="143508" y="952364"/>
            <a:ext cx="237626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00" b="1" dirty="0">
                <a:solidFill>
                  <a:schemeClr val="tx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三、其他功能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ECB566-74D6-4543-8AEE-066556ACE6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1" y="1879291"/>
            <a:ext cx="3888429" cy="300672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B10BBAB-17D9-4DFC-905A-1CCE25AF0329}"/>
              </a:ext>
            </a:extLst>
          </p:cNvPr>
          <p:cNvSpPr txBox="1"/>
          <p:nvPr/>
        </p:nvSpPr>
        <p:spPr>
          <a:xfrm>
            <a:off x="539552" y="1528115"/>
            <a:ext cx="3312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语词检索与术语检索功能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3526D16-F2DB-4213-BCC8-F9FC9B4B7E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102" y="1928326"/>
            <a:ext cx="4457143" cy="111904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FEDDDB9-8E60-450D-94FF-C6021BA8278B}"/>
              </a:ext>
            </a:extLst>
          </p:cNvPr>
          <p:cNvSpPr txBox="1"/>
          <p:nvPr/>
        </p:nvSpPr>
        <p:spPr>
          <a:xfrm>
            <a:off x="4463988" y="1528114"/>
            <a:ext cx="3060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支持翻译时进行网络检索</a:t>
            </a:r>
          </a:p>
        </p:txBody>
      </p:sp>
    </p:spTree>
    <p:extLst>
      <p:ext uri="{BB962C8B-B14F-4D97-AF65-F5344CB8AC3E}">
        <p14:creationId xmlns:p14="http://schemas.microsoft.com/office/powerpoint/2010/main" val="1310146771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Administrator\Desktop\58ad33896e773.png"/>
          <p:cNvPicPr>
            <a:picLocks noChangeAspect="1" noChangeArrowheads="1"/>
          </p:cNvPicPr>
          <p:nvPr/>
        </p:nvPicPr>
        <p:blipFill>
          <a:blip r:embed="rId3" cstate="print"/>
          <a:srcRect t="52392"/>
          <a:stretch>
            <a:fillRect/>
          </a:stretch>
        </p:blipFill>
        <p:spPr bwMode="auto">
          <a:xfrm flipH="1">
            <a:off x="1907235" y="1481698"/>
            <a:ext cx="1584740" cy="1317595"/>
          </a:xfrm>
          <a:prstGeom prst="rect">
            <a:avLst/>
          </a:prstGeom>
          <a:noFill/>
        </p:spPr>
      </p:pic>
      <p:sp>
        <p:nvSpPr>
          <p:cNvPr id="4" name="椭圆 3"/>
          <p:cNvSpPr/>
          <p:nvPr/>
        </p:nvSpPr>
        <p:spPr>
          <a:xfrm>
            <a:off x="3203848" y="2140496"/>
            <a:ext cx="791698" cy="791943"/>
          </a:xfrm>
          <a:prstGeom prst="ellipse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316" tIns="32658" rIns="65316" bIns="32658" rtlCol="0" anchor="ctr"/>
          <a:lstStyle/>
          <a:p>
            <a:pPr algn="ctr"/>
            <a:r>
              <a:rPr lang="en-US" altLang="zh-CN" sz="4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4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33"/>
          <p:cNvSpPr>
            <a:spLocks noChangeArrowheads="1"/>
          </p:cNvSpPr>
          <p:nvPr/>
        </p:nvSpPr>
        <p:spPr bwMode="auto">
          <a:xfrm>
            <a:off x="4338859" y="2043312"/>
            <a:ext cx="1503201" cy="45722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 lIns="87043" tIns="43521" rIns="87043" bIns="43521">
            <a:spAutoFit/>
          </a:bodyPr>
          <a:lstStyle/>
          <a:p>
            <a:pPr algn="l"/>
            <a:r>
              <a:rPr lang="en-US" altLang="zh-CN" sz="24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SmarCAT</a:t>
            </a:r>
            <a:endParaRPr lang="zh-CN" altLang="en-US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Line 34"/>
          <p:cNvSpPr>
            <a:spLocks noChangeShapeType="1"/>
          </p:cNvSpPr>
          <p:nvPr/>
        </p:nvSpPr>
        <p:spPr bwMode="auto">
          <a:xfrm>
            <a:off x="3959932" y="2555927"/>
            <a:ext cx="5184068" cy="0"/>
          </a:xfrm>
          <a:prstGeom prst="lin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accent1"/>
            </a:solidFill>
            <a:round/>
          </a:ln>
        </p:spPr>
        <p:txBody>
          <a:bodyPr wrap="none" lIns="87043" tIns="43521" rIns="87043" bIns="43521" anchor="ctr"/>
          <a:lstStyle/>
          <a:p>
            <a:endParaRPr lang="zh-CN" altLang="en-US" sz="1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任意多边形 11"/>
          <p:cNvSpPr/>
          <p:nvPr/>
        </p:nvSpPr>
        <p:spPr>
          <a:xfrm flipV="1">
            <a:off x="0" y="4156720"/>
            <a:ext cx="9297489" cy="1125409"/>
          </a:xfrm>
          <a:custGeom>
            <a:avLst/>
            <a:gdLst>
              <a:gd name="connsiteX0" fmla="*/ 0 w 9238129"/>
              <a:gd name="connsiteY0" fmla="*/ 95623 h 957729"/>
              <a:gd name="connsiteX1" fmla="*/ 403412 w 9238129"/>
              <a:gd name="connsiteY1" fmla="*/ 624540 h 957729"/>
              <a:gd name="connsiteX2" fmla="*/ 1201271 w 9238129"/>
              <a:gd name="connsiteY2" fmla="*/ 355599 h 957729"/>
              <a:gd name="connsiteX3" fmla="*/ 2070847 w 9238129"/>
              <a:gd name="connsiteY3" fmla="*/ 947270 h 957729"/>
              <a:gd name="connsiteX4" fmla="*/ 3388659 w 9238129"/>
              <a:gd name="connsiteY4" fmla="*/ 292846 h 957729"/>
              <a:gd name="connsiteX5" fmla="*/ 4572000 w 9238129"/>
              <a:gd name="connsiteY5" fmla="*/ 776940 h 957729"/>
              <a:gd name="connsiteX6" fmla="*/ 5683624 w 9238129"/>
              <a:gd name="connsiteY6" fmla="*/ 274917 h 957729"/>
              <a:gd name="connsiteX7" fmla="*/ 6813177 w 9238129"/>
              <a:gd name="connsiteY7" fmla="*/ 669364 h 957729"/>
              <a:gd name="connsiteX8" fmla="*/ 7826189 w 9238129"/>
              <a:gd name="connsiteY8" fmla="*/ 140446 h 957729"/>
              <a:gd name="connsiteX9" fmla="*/ 9018494 w 9238129"/>
              <a:gd name="connsiteY9" fmla="*/ 651434 h 957729"/>
              <a:gd name="connsiteX10" fmla="*/ 9144000 w 9238129"/>
              <a:gd name="connsiteY10" fmla="*/ 651434 h 957729"/>
              <a:gd name="connsiteX11" fmla="*/ 9152965 w 9238129"/>
              <a:gd name="connsiteY11" fmla="*/ 454211 h 957729"/>
              <a:gd name="connsiteX12" fmla="*/ 9188824 w 9238129"/>
              <a:gd name="connsiteY12" fmla="*/ 68729 h 957729"/>
              <a:gd name="connsiteX13" fmla="*/ 9170894 w 9238129"/>
              <a:gd name="connsiteY13" fmla="*/ 41834 h 957729"/>
              <a:gd name="connsiteX14" fmla="*/ 0 w 9238129"/>
              <a:gd name="connsiteY14" fmla="*/ 95623 h 957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238129" h="957729">
                <a:moveTo>
                  <a:pt x="0" y="95623"/>
                </a:moveTo>
                <a:cubicBezTo>
                  <a:pt x="101600" y="338417"/>
                  <a:pt x="203200" y="581211"/>
                  <a:pt x="403412" y="624540"/>
                </a:cubicBezTo>
                <a:cubicBezTo>
                  <a:pt x="603624" y="667869"/>
                  <a:pt x="923365" y="301811"/>
                  <a:pt x="1201271" y="355599"/>
                </a:cubicBezTo>
                <a:cubicBezTo>
                  <a:pt x="1479177" y="409387"/>
                  <a:pt x="1706282" y="957729"/>
                  <a:pt x="2070847" y="947270"/>
                </a:cubicBezTo>
                <a:cubicBezTo>
                  <a:pt x="2435412" y="936811"/>
                  <a:pt x="2971800" y="321234"/>
                  <a:pt x="3388659" y="292846"/>
                </a:cubicBezTo>
                <a:cubicBezTo>
                  <a:pt x="3805518" y="264458"/>
                  <a:pt x="4189506" y="779928"/>
                  <a:pt x="4572000" y="776940"/>
                </a:cubicBezTo>
                <a:cubicBezTo>
                  <a:pt x="4954494" y="773952"/>
                  <a:pt x="5310094" y="292846"/>
                  <a:pt x="5683624" y="274917"/>
                </a:cubicBezTo>
                <a:cubicBezTo>
                  <a:pt x="6057154" y="256988"/>
                  <a:pt x="6456083" y="691776"/>
                  <a:pt x="6813177" y="669364"/>
                </a:cubicBezTo>
                <a:cubicBezTo>
                  <a:pt x="7170271" y="646952"/>
                  <a:pt x="7458636" y="143434"/>
                  <a:pt x="7826189" y="140446"/>
                </a:cubicBezTo>
                <a:cubicBezTo>
                  <a:pt x="8193742" y="137458"/>
                  <a:pt x="8798859" y="566269"/>
                  <a:pt x="9018494" y="651434"/>
                </a:cubicBezTo>
                <a:cubicBezTo>
                  <a:pt x="9238129" y="736599"/>
                  <a:pt x="9121588" y="684305"/>
                  <a:pt x="9144000" y="651434"/>
                </a:cubicBezTo>
                <a:cubicBezTo>
                  <a:pt x="9166412" y="618564"/>
                  <a:pt x="9145494" y="551328"/>
                  <a:pt x="9152965" y="454211"/>
                </a:cubicBezTo>
                <a:cubicBezTo>
                  <a:pt x="9160436" y="357094"/>
                  <a:pt x="9185836" y="137458"/>
                  <a:pt x="9188824" y="68729"/>
                </a:cubicBezTo>
                <a:cubicBezTo>
                  <a:pt x="9191812" y="0"/>
                  <a:pt x="9170894" y="41834"/>
                  <a:pt x="9170894" y="41834"/>
                </a:cubicBezTo>
                <a:lnTo>
                  <a:pt x="0" y="9562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997577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螢幕擷取畫面 的圖片&#10;&#10;自動產生的描述">
            <a:extLst>
              <a:ext uri="{FF2B5EF4-FFF2-40B4-BE49-F238E27FC236}">
                <a16:creationId xmlns:a16="http://schemas.microsoft.com/office/drawing/2014/main" id="{6BE266B0-DC73-7E42-8286-B85A8ECFFC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3905" y="948734"/>
            <a:ext cx="5196190" cy="3247619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2F60BF2-C70A-6C4A-B54C-033CC4318AF9}"/>
              </a:ext>
            </a:extLst>
          </p:cNvPr>
          <p:cNvSpPr txBox="1"/>
          <p:nvPr/>
        </p:nvSpPr>
        <p:spPr>
          <a:xfrm>
            <a:off x="3451562" y="196280"/>
            <a:ext cx="2240875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/>
              <a:t>主界面</a:t>
            </a: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6025D412-8DDD-CA42-91C9-A5B164695ADE}"/>
              </a:ext>
            </a:extLst>
          </p:cNvPr>
          <p:cNvCxnSpPr/>
          <p:nvPr/>
        </p:nvCxnSpPr>
        <p:spPr>
          <a:xfrm flipV="1">
            <a:off x="863588" y="3148608"/>
            <a:ext cx="2088000" cy="684000"/>
          </a:xfrm>
          <a:prstGeom prst="straightConnector1">
            <a:avLst/>
          </a:prstGeom>
          <a:ln w="889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38F8C8F-FC32-744F-BB13-28C7B260FCA8}"/>
              </a:ext>
            </a:extLst>
          </p:cNvPr>
          <p:cNvSpPr txBox="1"/>
          <p:nvPr/>
        </p:nvSpPr>
        <p:spPr>
          <a:xfrm>
            <a:off x="0" y="4011687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最后打开的文件</a:t>
            </a:r>
          </a:p>
        </p:txBody>
      </p:sp>
    </p:spTree>
    <p:extLst>
      <p:ext uri="{BB962C8B-B14F-4D97-AF65-F5344CB8AC3E}">
        <p14:creationId xmlns:p14="http://schemas.microsoft.com/office/powerpoint/2010/main" val="1703699716"/>
      </p:ext>
    </p:extLst>
  </p:cSld>
  <p:clrMapOvr>
    <a:masterClrMapping/>
  </p:clrMapOvr>
  <p:transition spd="med" advClick="0" advTm="0"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E2F60BF2-C70A-6C4A-B54C-033CC4318AF9}"/>
              </a:ext>
            </a:extLst>
          </p:cNvPr>
          <p:cNvSpPr txBox="1"/>
          <p:nvPr/>
        </p:nvSpPr>
        <p:spPr>
          <a:xfrm>
            <a:off x="3451562" y="196280"/>
            <a:ext cx="2240875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/>
              <a:t>工作页面</a:t>
            </a:r>
          </a:p>
        </p:txBody>
      </p:sp>
      <p:pic>
        <p:nvPicPr>
          <p:cNvPr id="3" name="圖片 2" descr="一張含有 螢幕擷取畫面 的圖片&#10;&#10;自動產生的描述">
            <a:extLst>
              <a:ext uri="{FF2B5EF4-FFF2-40B4-BE49-F238E27FC236}">
                <a16:creationId xmlns:a16="http://schemas.microsoft.com/office/drawing/2014/main" id="{67549D37-C439-084C-BA0E-884AE3B5E11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1740" y="736340"/>
            <a:ext cx="4479797" cy="343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433216"/>
      </p:ext>
    </p:extLst>
  </p:cSld>
  <p:clrMapOvr>
    <a:masterClrMapping/>
  </p:clrMapOvr>
  <p:transition spd="med" advClick="0" advTm="0"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 16"/>
          <p:cNvSpPr/>
          <p:nvPr/>
        </p:nvSpPr>
        <p:spPr>
          <a:xfrm>
            <a:off x="-36512" y="-163760"/>
            <a:ext cx="9297489" cy="1034831"/>
          </a:xfrm>
          <a:custGeom>
            <a:avLst/>
            <a:gdLst>
              <a:gd name="connsiteX0" fmla="*/ 0 w 9238129"/>
              <a:gd name="connsiteY0" fmla="*/ 95623 h 957729"/>
              <a:gd name="connsiteX1" fmla="*/ 403412 w 9238129"/>
              <a:gd name="connsiteY1" fmla="*/ 624540 h 957729"/>
              <a:gd name="connsiteX2" fmla="*/ 1201271 w 9238129"/>
              <a:gd name="connsiteY2" fmla="*/ 355599 h 957729"/>
              <a:gd name="connsiteX3" fmla="*/ 2070847 w 9238129"/>
              <a:gd name="connsiteY3" fmla="*/ 947270 h 957729"/>
              <a:gd name="connsiteX4" fmla="*/ 3388659 w 9238129"/>
              <a:gd name="connsiteY4" fmla="*/ 292846 h 957729"/>
              <a:gd name="connsiteX5" fmla="*/ 4572000 w 9238129"/>
              <a:gd name="connsiteY5" fmla="*/ 776940 h 957729"/>
              <a:gd name="connsiteX6" fmla="*/ 5683624 w 9238129"/>
              <a:gd name="connsiteY6" fmla="*/ 274917 h 957729"/>
              <a:gd name="connsiteX7" fmla="*/ 6813177 w 9238129"/>
              <a:gd name="connsiteY7" fmla="*/ 669364 h 957729"/>
              <a:gd name="connsiteX8" fmla="*/ 7826189 w 9238129"/>
              <a:gd name="connsiteY8" fmla="*/ 140446 h 957729"/>
              <a:gd name="connsiteX9" fmla="*/ 9018494 w 9238129"/>
              <a:gd name="connsiteY9" fmla="*/ 651434 h 957729"/>
              <a:gd name="connsiteX10" fmla="*/ 9144000 w 9238129"/>
              <a:gd name="connsiteY10" fmla="*/ 651434 h 957729"/>
              <a:gd name="connsiteX11" fmla="*/ 9152965 w 9238129"/>
              <a:gd name="connsiteY11" fmla="*/ 454211 h 957729"/>
              <a:gd name="connsiteX12" fmla="*/ 9188824 w 9238129"/>
              <a:gd name="connsiteY12" fmla="*/ 68729 h 957729"/>
              <a:gd name="connsiteX13" fmla="*/ 9170894 w 9238129"/>
              <a:gd name="connsiteY13" fmla="*/ 41834 h 957729"/>
              <a:gd name="connsiteX14" fmla="*/ 0 w 9238129"/>
              <a:gd name="connsiteY14" fmla="*/ 95623 h 957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238129" h="957729">
                <a:moveTo>
                  <a:pt x="0" y="95623"/>
                </a:moveTo>
                <a:cubicBezTo>
                  <a:pt x="101600" y="338417"/>
                  <a:pt x="203200" y="581211"/>
                  <a:pt x="403412" y="624540"/>
                </a:cubicBezTo>
                <a:cubicBezTo>
                  <a:pt x="603624" y="667869"/>
                  <a:pt x="923365" y="301811"/>
                  <a:pt x="1201271" y="355599"/>
                </a:cubicBezTo>
                <a:cubicBezTo>
                  <a:pt x="1479177" y="409387"/>
                  <a:pt x="1706282" y="957729"/>
                  <a:pt x="2070847" y="947270"/>
                </a:cubicBezTo>
                <a:cubicBezTo>
                  <a:pt x="2435412" y="936811"/>
                  <a:pt x="2971800" y="321234"/>
                  <a:pt x="3388659" y="292846"/>
                </a:cubicBezTo>
                <a:cubicBezTo>
                  <a:pt x="3805518" y="264458"/>
                  <a:pt x="4189506" y="779928"/>
                  <a:pt x="4572000" y="776940"/>
                </a:cubicBezTo>
                <a:cubicBezTo>
                  <a:pt x="4954494" y="773952"/>
                  <a:pt x="5310094" y="292846"/>
                  <a:pt x="5683624" y="274917"/>
                </a:cubicBezTo>
                <a:cubicBezTo>
                  <a:pt x="6057154" y="256988"/>
                  <a:pt x="6456083" y="691776"/>
                  <a:pt x="6813177" y="669364"/>
                </a:cubicBezTo>
                <a:cubicBezTo>
                  <a:pt x="7170271" y="646952"/>
                  <a:pt x="7458636" y="143434"/>
                  <a:pt x="7826189" y="140446"/>
                </a:cubicBezTo>
                <a:cubicBezTo>
                  <a:pt x="8193742" y="137458"/>
                  <a:pt x="8798859" y="566269"/>
                  <a:pt x="9018494" y="651434"/>
                </a:cubicBezTo>
                <a:cubicBezTo>
                  <a:pt x="9238129" y="736599"/>
                  <a:pt x="9121588" y="684305"/>
                  <a:pt x="9144000" y="651434"/>
                </a:cubicBezTo>
                <a:cubicBezTo>
                  <a:pt x="9166412" y="618564"/>
                  <a:pt x="9145494" y="551328"/>
                  <a:pt x="9152965" y="454211"/>
                </a:cubicBezTo>
                <a:cubicBezTo>
                  <a:pt x="9160436" y="357094"/>
                  <a:pt x="9185836" y="137458"/>
                  <a:pt x="9188824" y="68729"/>
                </a:cubicBezTo>
                <a:cubicBezTo>
                  <a:pt x="9191812" y="0"/>
                  <a:pt x="9170894" y="41834"/>
                  <a:pt x="9170894" y="41834"/>
                </a:cubicBezTo>
                <a:lnTo>
                  <a:pt x="0" y="9562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MH_Others_1"/>
          <p:cNvSpPr txBox="1"/>
          <p:nvPr>
            <p:custDataLst>
              <p:tags r:id="rId1"/>
            </p:custDataLst>
          </p:nvPr>
        </p:nvSpPr>
        <p:spPr>
          <a:xfrm>
            <a:off x="3805681" y="991308"/>
            <a:ext cx="1440160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 录</a:t>
            </a:r>
          </a:p>
        </p:txBody>
      </p:sp>
      <p:sp>
        <p:nvSpPr>
          <p:cNvPr id="8" name="MH_Others_2"/>
          <p:cNvSpPr txBox="1"/>
          <p:nvPr>
            <p:custDataLst>
              <p:tags r:id="rId2"/>
            </p:custDataLst>
          </p:nvPr>
        </p:nvSpPr>
        <p:spPr>
          <a:xfrm>
            <a:off x="3733138" y="1423356"/>
            <a:ext cx="1656719" cy="246221"/>
          </a:xfrm>
          <a:prstGeom prst="rect">
            <a:avLst/>
          </a:prstGeom>
          <a:noFill/>
        </p:spPr>
        <p:txBody>
          <a:bodyPr vert="horz"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16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16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MH_Number_1"/>
          <p:cNvSpPr/>
          <p:nvPr>
            <p:custDataLst>
              <p:tags r:id="rId3"/>
            </p:custDataLst>
          </p:nvPr>
        </p:nvSpPr>
        <p:spPr>
          <a:xfrm>
            <a:off x="1504635" y="2463920"/>
            <a:ext cx="341963" cy="342087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0" name="MH_Entry_1"/>
          <p:cNvSpPr/>
          <p:nvPr>
            <p:custDataLst>
              <p:tags r:id="rId4"/>
            </p:custDataLst>
          </p:nvPr>
        </p:nvSpPr>
        <p:spPr>
          <a:xfrm>
            <a:off x="2015716" y="2449695"/>
            <a:ext cx="1864929" cy="43088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rPr>
              <a:t>Déjà vu X</a:t>
            </a:r>
          </a:p>
        </p:txBody>
      </p:sp>
      <p:sp>
        <p:nvSpPr>
          <p:cNvPr id="11" name="MH_Number_2"/>
          <p:cNvSpPr/>
          <p:nvPr>
            <p:custDataLst>
              <p:tags r:id="rId5"/>
            </p:custDataLst>
          </p:nvPr>
        </p:nvSpPr>
        <p:spPr>
          <a:xfrm>
            <a:off x="5263355" y="2463920"/>
            <a:ext cx="341963" cy="34208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2" name="MH_Entry_2"/>
          <p:cNvSpPr/>
          <p:nvPr>
            <p:custDataLst>
              <p:tags r:id="rId6"/>
            </p:custDataLst>
          </p:nvPr>
        </p:nvSpPr>
        <p:spPr>
          <a:xfrm>
            <a:off x="5767411" y="2449695"/>
            <a:ext cx="1864929" cy="43088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 sz="2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rPr>
              <a:t>MemoQ</a:t>
            </a:r>
            <a:endParaRPr lang="en-US" alt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13" name="MH_Number_3"/>
          <p:cNvSpPr/>
          <p:nvPr>
            <p:custDataLst>
              <p:tags r:id="rId7"/>
            </p:custDataLst>
          </p:nvPr>
        </p:nvSpPr>
        <p:spPr>
          <a:xfrm>
            <a:off x="1504633" y="3472618"/>
            <a:ext cx="341963" cy="342087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4" name="MH_Entry_3"/>
          <p:cNvSpPr/>
          <p:nvPr>
            <p:custDataLst>
              <p:tags r:id="rId8"/>
            </p:custDataLst>
          </p:nvPr>
        </p:nvSpPr>
        <p:spPr>
          <a:xfrm>
            <a:off x="2015716" y="3494420"/>
            <a:ext cx="1864929" cy="43088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 sz="2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rPr>
              <a:t>SmartCAT</a:t>
            </a:r>
            <a:endParaRPr lang="en-US" alt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15" name="MH_Number_4"/>
          <p:cNvSpPr/>
          <p:nvPr>
            <p:custDataLst>
              <p:tags r:id="rId9"/>
            </p:custDataLst>
          </p:nvPr>
        </p:nvSpPr>
        <p:spPr>
          <a:xfrm>
            <a:off x="5263355" y="3472618"/>
            <a:ext cx="341963" cy="342087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4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6" name="MH_Entry_4"/>
          <p:cNvSpPr/>
          <p:nvPr>
            <p:custDataLst>
              <p:tags r:id="rId10"/>
            </p:custDataLst>
          </p:nvPr>
        </p:nvSpPr>
        <p:spPr>
          <a:xfrm>
            <a:off x="5767411" y="3494420"/>
            <a:ext cx="1864929" cy="43088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rPr>
              <a:t>SDL TRADOS</a:t>
            </a:r>
          </a:p>
        </p:txBody>
      </p:sp>
    </p:spTree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7" grpId="0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E2F60BF2-C70A-6C4A-B54C-033CC4318AF9}"/>
              </a:ext>
            </a:extLst>
          </p:cNvPr>
          <p:cNvSpPr txBox="1"/>
          <p:nvPr/>
        </p:nvSpPr>
        <p:spPr>
          <a:xfrm>
            <a:off x="3451562" y="196280"/>
            <a:ext cx="2240875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/>
              <a:t>新项目</a:t>
            </a:r>
          </a:p>
        </p:txBody>
      </p:sp>
      <p:pic>
        <p:nvPicPr>
          <p:cNvPr id="5" name="圖片 4" descr="一張含有 螢幕擷取畫面 的圖片&#10;&#10;自動產生的描述">
            <a:extLst>
              <a:ext uri="{FF2B5EF4-FFF2-40B4-BE49-F238E27FC236}">
                <a16:creationId xmlns:a16="http://schemas.microsoft.com/office/drawing/2014/main" id="{4183C127-EC63-CC4F-9AF1-571E9FEEAA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306" y="744966"/>
            <a:ext cx="5055388" cy="3655155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A24B9E67-DB0C-864A-8BA7-344A3ED6A448}"/>
              </a:ext>
            </a:extLst>
          </p:cNvPr>
          <p:cNvSpPr/>
          <p:nvPr/>
        </p:nvSpPr>
        <p:spPr>
          <a:xfrm>
            <a:off x="2339752" y="2824572"/>
            <a:ext cx="2304256" cy="7560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15533842"/>
      </p:ext>
    </p:extLst>
  </p:cSld>
  <p:clrMapOvr>
    <a:masterClrMapping/>
  </p:clrMapOvr>
  <p:transition spd="med" advClick="0" advTm="0"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E2F60BF2-C70A-6C4A-B54C-033CC4318AF9}"/>
              </a:ext>
            </a:extLst>
          </p:cNvPr>
          <p:cNvSpPr txBox="1"/>
          <p:nvPr/>
        </p:nvSpPr>
        <p:spPr>
          <a:xfrm>
            <a:off x="3451562" y="196280"/>
            <a:ext cx="2240875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/>
              <a:t>新项目</a:t>
            </a:r>
          </a:p>
        </p:txBody>
      </p:sp>
      <p:pic>
        <p:nvPicPr>
          <p:cNvPr id="5" name="圖片 4" descr="一張含有 螢幕擷取畫面 的圖片&#10;&#10;自動產生的描述">
            <a:extLst>
              <a:ext uri="{FF2B5EF4-FFF2-40B4-BE49-F238E27FC236}">
                <a16:creationId xmlns:a16="http://schemas.microsoft.com/office/drawing/2014/main" id="{4183C127-EC63-CC4F-9AF1-571E9FEEAA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41" y="958581"/>
            <a:ext cx="3975129" cy="2874104"/>
          </a:xfrm>
          <a:prstGeom prst="rect">
            <a:avLst/>
          </a:prstGeom>
        </p:spPr>
      </p:pic>
      <p:pic>
        <p:nvPicPr>
          <p:cNvPr id="3" name="圖片 2" descr="一張含有 螢幕擷取畫面 的圖片&#10;&#10;自動產生的描述">
            <a:extLst>
              <a:ext uri="{FF2B5EF4-FFF2-40B4-BE49-F238E27FC236}">
                <a16:creationId xmlns:a16="http://schemas.microsoft.com/office/drawing/2014/main" id="{3DBEEE49-1A6C-AB4B-A84E-57111CB0B0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892" y="772344"/>
            <a:ext cx="5292080" cy="172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05872"/>
      </p:ext>
    </p:extLst>
  </p:cSld>
  <p:clrMapOvr>
    <a:masterClrMapping/>
  </p:clrMapOvr>
  <p:transition spd="med" advClick="0" advTm="0"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E2F60BF2-C70A-6C4A-B54C-033CC4318AF9}"/>
              </a:ext>
            </a:extLst>
          </p:cNvPr>
          <p:cNvSpPr txBox="1"/>
          <p:nvPr/>
        </p:nvSpPr>
        <p:spPr>
          <a:xfrm>
            <a:off x="3451562" y="196280"/>
            <a:ext cx="2240875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/>
              <a:t>新项目</a:t>
            </a:r>
          </a:p>
        </p:txBody>
      </p:sp>
      <p:pic>
        <p:nvPicPr>
          <p:cNvPr id="3" name="圖片 2" descr="一張含有 螢幕擷取畫面 的圖片&#10;&#10;自動產生的描述">
            <a:extLst>
              <a:ext uri="{FF2B5EF4-FFF2-40B4-BE49-F238E27FC236}">
                <a16:creationId xmlns:a16="http://schemas.microsoft.com/office/drawing/2014/main" id="{550016C9-1C34-1149-B92B-8A5661BDFB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600683"/>
            <a:ext cx="7344816" cy="400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062235"/>
      </p:ext>
    </p:extLst>
  </p:cSld>
  <p:clrMapOvr>
    <a:masterClrMapping/>
  </p:clrMapOvr>
  <p:transition spd="med" advClick="0" advTm="0"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E2F60BF2-C70A-6C4A-B54C-033CC4318AF9}"/>
              </a:ext>
            </a:extLst>
          </p:cNvPr>
          <p:cNvSpPr txBox="1"/>
          <p:nvPr/>
        </p:nvSpPr>
        <p:spPr>
          <a:xfrm>
            <a:off x="3451562" y="196280"/>
            <a:ext cx="2240875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/>
              <a:t>新项目</a:t>
            </a:r>
          </a:p>
        </p:txBody>
      </p:sp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2964422F-C851-FE46-AFA6-8BA3CEA01E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33" y="668817"/>
            <a:ext cx="7032534" cy="380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797177"/>
      </p:ext>
    </p:extLst>
  </p:cSld>
  <p:clrMapOvr>
    <a:masterClrMapping/>
  </p:clrMapOvr>
  <p:transition spd="med" advClick="0" advTm="0"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E2F60BF2-C70A-6C4A-B54C-033CC4318AF9}"/>
              </a:ext>
            </a:extLst>
          </p:cNvPr>
          <p:cNvSpPr txBox="1"/>
          <p:nvPr/>
        </p:nvSpPr>
        <p:spPr>
          <a:xfrm>
            <a:off x="3451562" y="196280"/>
            <a:ext cx="2240875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/>
              <a:t>文件</a:t>
            </a:r>
          </a:p>
        </p:txBody>
      </p:sp>
      <p:pic>
        <p:nvPicPr>
          <p:cNvPr id="3" name="圖片 2" descr="一張含有 螢幕擷取畫面 的圖片&#10;&#10;自動產生的描述">
            <a:extLst>
              <a:ext uri="{FF2B5EF4-FFF2-40B4-BE49-F238E27FC236}">
                <a16:creationId xmlns:a16="http://schemas.microsoft.com/office/drawing/2014/main" id="{52490C53-7C49-B441-B997-E2DF8C4D65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48" y="659272"/>
            <a:ext cx="7013704" cy="382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683478"/>
      </p:ext>
    </p:extLst>
  </p:cSld>
  <p:clrMapOvr>
    <a:masterClrMapping/>
  </p:clrMapOvr>
  <p:transition spd="med" advClick="0" advTm="0"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E2F60BF2-C70A-6C4A-B54C-033CC4318AF9}"/>
              </a:ext>
            </a:extLst>
          </p:cNvPr>
          <p:cNvSpPr txBox="1"/>
          <p:nvPr/>
        </p:nvSpPr>
        <p:spPr>
          <a:xfrm>
            <a:off x="3451562" y="196280"/>
            <a:ext cx="2240875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/>
              <a:t>文件</a:t>
            </a:r>
          </a:p>
        </p:txBody>
      </p:sp>
      <p:pic>
        <p:nvPicPr>
          <p:cNvPr id="3" name="圖片 2" descr="一張含有 螢幕擷取畫面 的圖片&#10;&#10;自動產生的描述">
            <a:extLst>
              <a:ext uri="{FF2B5EF4-FFF2-40B4-BE49-F238E27FC236}">
                <a16:creationId xmlns:a16="http://schemas.microsoft.com/office/drawing/2014/main" id="{52490C53-7C49-B441-B997-E2DF8C4D65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48" y="659272"/>
            <a:ext cx="7013704" cy="382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68448"/>
      </p:ext>
    </p:extLst>
  </p:cSld>
  <p:clrMapOvr>
    <a:masterClrMapping/>
  </p:clrMapOvr>
  <p:transition spd="med" advClick="0" advTm="0"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E2F60BF2-C70A-6C4A-B54C-033CC4318AF9}"/>
              </a:ext>
            </a:extLst>
          </p:cNvPr>
          <p:cNvSpPr txBox="1"/>
          <p:nvPr/>
        </p:nvSpPr>
        <p:spPr>
          <a:xfrm>
            <a:off x="3451562" y="196280"/>
            <a:ext cx="2240875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/>
              <a:t>翻译记忆库</a:t>
            </a:r>
          </a:p>
        </p:txBody>
      </p:sp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4CA583DD-0394-A648-9315-E5C4C8DE2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25" y="778648"/>
            <a:ext cx="7272150" cy="358779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54B8654-1999-9343-B565-FCFB2B9A289F}"/>
              </a:ext>
            </a:extLst>
          </p:cNvPr>
          <p:cNvSpPr txBox="1"/>
          <p:nvPr/>
        </p:nvSpPr>
        <p:spPr>
          <a:xfrm>
            <a:off x="1547664" y="3688668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导出为</a:t>
            </a:r>
            <a:r>
              <a:rPr kumimoji="1" lang="en-US" altLang="zh-TW" dirty="0"/>
              <a:t>TMX</a:t>
            </a:r>
            <a:r>
              <a:rPr kumimoji="1" lang="zh-TW" altLang="en-US" dirty="0"/>
              <a:t>格式</a:t>
            </a:r>
          </a:p>
        </p:txBody>
      </p:sp>
    </p:spTree>
    <p:extLst>
      <p:ext uri="{BB962C8B-B14F-4D97-AF65-F5344CB8AC3E}">
        <p14:creationId xmlns:p14="http://schemas.microsoft.com/office/powerpoint/2010/main" val="913875999"/>
      </p:ext>
    </p:extLst>
  </p:cSld>
  <p:clrMapOvr>
    <a:masterClrMapping/>
  </p:clrMapOvr>
  <p:transition spd="med" advClick="0" advTm="0"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E2F60BF2-C70A-6C4A-B54C-033CC4318AF9}"/>
              </a:ext>
            </a:extLst>
          </p:cNvPr>
          <p:cNvSpPr txBox="1"/>
          <p:nvPr/>
        </p:nvSpPr>
        <p:spPr>
          <a:xfrm>
            <a:off x="3451562" y="196280"/>
            <a:ext cx="2240875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/>
              <a:t>术语库</a:t>
            </a:r>
          </a:p>
        </p:txBody>
      </p:sp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193801E9-539A-C749-A926-B4D043989E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9" y="603320"/>
            <a:ext cx="6603966" cy="3762178"/>
          </a:xfrm>
          <a:prstGeom prst="rect">
            <a:avLst/>
          </a:prstGeom>
        </p:spPr>
      </p:pic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id="{5183B060-87B6-D64E-9ACE-08325B1C5F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836" y="2102459"/>
            <a:ext cx="5523775" cy="284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080532"/>
      </p:ext>
    </p:extLst>
  </p:cSld>
  <p:clrMapOvr>
    <a:masterClrMapping/>
  </p:clrMapOvr>
  <p:transition spd="med" advClick="0" advTm="0"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E2F60BF2-C70A-6C4A-B54C-033CC4318AF9}"/>
              </a:ext>
            </a:extLst>
          </p:cNvPr>
          <p:cNvSpPr txBox="1"/>
          <p:nvPr/>
        </p:nvSpPr>
        <p:spPr>
          <a:xfrm>
            <a:off x="3451562" y="196280"/>
            <a:ext cx="2240875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/>
              <a:t>其他功能</a:t>
            </a:r>
          </a:p>
        </p:txBody>
      </p:sp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37CBB773-AB9D-BE40-B4A4-6E734F0D42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44" y="600784"/>
            <a:ext cx="4380555" cy="4084712"/>
          </a:xfrm>
          <a:prstGeom prst="rect">
            <a:avLst/>
          </a:prstGeom>
        </p:spPr>
      </p:pic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id="{004F87AE-B6E5-534B-9476-C827BAC94D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596390"/>
            <a:ext cx="4233641" cy="394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106530"/>
      </p:ext>
    </p:extLst>
  </p:cSld>
  <p:clrMapOvr>
    <a:masterClrMapping/>
  </p:clrMapOvr>
  <p:transition spd="med" advClick="0" advTm="0"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E2F60BF2-C70A-6C4A-B54C-033CC4318AF9}"/>
              </a:ext>
            </a:extLst>
          </p:cNvPr>
          <p:cNvSpPr txBox="1"/>
          <p:nvPr/>
        </p:nvSpPr>
        <p:spPr>
          <a:xfrm>
            <a:off x="3451562" y="196280"/>
            <a:ext cx="2240875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/>
              <a:t>其他功能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0529772-3F7A-0947-B488-95F9D7EBFF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2" y="664332"/>
            <a:ext cx="6658660" cy="3976700"/>
          </a:xfrm>
          <a:prstGeom prst="rect">
            <a:avLst/>
          </a:prstGeom>
        </p:spPr>
      </p:pic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id="{0B20CA05-F966-8746-82F8-80B62138E5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734125"/>
            <a:ext cx="5760640" cy="383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376854"/>
      </p:ext>
    </p:extLst>
  </p:cSld>
  <p:clrMapOvr>
    <a:masterClrMapping/>
  </p:clrMapOvr>
  <p:transition spd="med" advClick="0" advTm="0"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Administrator\Desktop\58ad33896e773.png"/>
          <p:cNvPicPr>
            <a:picLocks noChangeAspect="1" noChangeArrowheads="1"/>
          </p:cNvPicPr>
          <p:nvPr/>
        </p:nvPicPr>
        <p:blipFill>
          <a:blip r:embed="rId3" cstate="print"/>
          <a:srcRect t="52392"/>
          <a:stretch>
            <a:fillRect/>
          </a:stretch>
        </p:blipFill>
        <p:spPr bwMode="auto">
          <a:xfrm flipH="1">
            <a:off x="1907235" y="1481698"/>
            <a:ext cx="1584740" cy="1317595"/>
          </a:xfrm>
          <a:prstGeom prst="rect">
            <a:avLst/>
          </a:prstGeom>
          <a:noFill/>
        </p:spPr>
      </p:pic>
      <p:sp>
        <p:nvSpPr>
          <p:cNvPr id="4" name="椭圆 3"/>
          <p:cNvSpPr/>
          <p:nvPr/>
        </p:nvSpPr>
        <p:spPr>
          <a:xfrm>
            <a:off x="3203848" y="2140496"/>
            <a:ext cx="791698" cy="791943"/>
          </a:xfrm>
          <a:prstGeom prst="ellipse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316" tIns="32658" rIns="65316" bIns="32658" rtlCol="0" anchor="ctr"/>
          <a:lstStyle/>
          <a:p>
            <a:pPr algn="ctr"/>
            <a:r>
              <a:rPr lang="en-US" altLang="zh-CN" sz="4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4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33"/>
          <p:cNvSpPr>
            <a:spLocks noChangeArrowheads="1"/>
          </p:cNvSpPr>
          <p:nvPr/>
        </p:nvSpPr>
        <p:spPr bwMode="auto">
          <a:xfrm>
            <a:off x="4258129" y="1929206"/>
            <a:ext cx="2033667" cy="58033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 lIns="87043" tIns="43521" rIns="87043" bIns="43521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Déjà vu X</a:t>
            </a:r>
            <a:endParaRPr lang="zh-CN" altLang="en-US" sz="3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Line 34"/>
          <p:cNvSpPr>
            <a:spLocks noChangeShapeType="1"/>
          </p:cNvSpPr>
          <p:nvPr/>
        </p:nvSpPr>
        <p:spPr bwMode="auto">
          <a:xfrm>
            <a:off x="3959932" y="2555927"/>
            <a:ext cx="5184068" cy="0"/>
          </a:xfrm>
          <a:prstGeom prst="lin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accent1"/>
            </a:solidFill>
            <a:round/>
          </a:ln>
        </p:spPr>
        <p:txBody>
          <a:bodyPr wrap="none" lIns="87043" tIns="43521" rIns="87043" bIns="43521" anchor="ctr"/>
          <a:lstStyle/>
          <a:p>
            <a:endParaRPr lang="zh-CN" altLang="en-US" sz="1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4338859" y="2611319"/>
            <a:ext cx="187220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Try it, love it.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Berlin Sans FB" panose="020E0602020502020306" pitchFamily="34" charset="0"/>
            </a:endParaRPr>
          </a:p>
        </p:txBody>
      </p:sp>
      <p:sp>
        <p:nvSpPr>
          <p:cNvPr id="12" name="任意多边形 11"/>
          <p:cNvSpPr/>
          <p:nvPr/>
        </p:nvSpPr>
        <p:spPr>
          <a:xfrm flipV="1">
            <a:off x="0" y="4156720"/>
            <a:ext cx="9297489" cy="1125409"/>
          </a:xfrm>
          <a:custGeom>
            <a:avLst/>
            <a:gdLst>
              <a:gd name="connsiteX0" fmla="*/ 0 w 9238129"/>
              <a:gd name="connsiteY0" fmla="*/ 95623 h 957729"/>
              <a:gd name="connsiteX1" fmla="*/ 403412 w 9238129"/>
              <a:gd name="connsiteY1" fmla="*/ 624540 h 957729"/>
              <a:gd name="connsiteX2" fmla="*/ 1201271 w 9238129"/>
              <a:gd name="connsiteY2" fmla="*/ 355599 h 957729"/>
              <a:gd name="connsiteX3" fmla="*/ 2070847 w 9238129"/>
              <a:gd name="connsiteY3" fmla="*/ 947270 h 957729"/>
              <a:gd name="connsiteX4" fmla="*/ 3388659 w 9238129"/>
              <a:gd name="connsiteY4" fmla="*/ 292846 h 957729"/>
              <a:gd name="connsiteX5" fmla="*/ 4572000 w 9238129"/>
              <a:gd name="connsiteY5" fmla="*/ 776940 h 957729"/>
              <a:gd name="connsiteX6" fmla="*/ 5683624 w 9238129"/>
              <a:gd name="connsiteY6" fmla="*/ 274917 h 957729"/>
              <a:gd name="connsiteX7" fmla="*/ 6813177 w 9238129"/>
              <a:gd name="connsiteY7" fmla="*/ 669364 h 957729"/>
              <a:gd name="connsiteX8" fmla="*/ 7826189 w 9238129"/>
              <a:gd name="connsiteY8" fmla="*/ 140446 h 957729"/>
              <a:gd name="connsiteX9" fmla="*/ 9018494 w 9238129"/>
              <a:gd name="connsiteY9" fmla="*/ 651434 h 957729"/>
              <a:gd name="connsiteX10" fmla="*/ 9144000 w 9238129"/>
              <a:gd name="connsiteY10" fmla="*/ 651434 h 957729"/>
              <a:gd name="connsiteX11" fmla="*/ 9152965 w 9238129"/>
              <a:gd name="connsiteY11" fmla="*/ 454211 h 957729"/>
              <a:gd name="connsiteX12" fmla="*/ 9188824 w 9238129"/>
              <a:gd name="connsiteY12" fmla="*/ 68729 h 957729"/>
              <a:gd name="connsiteX13" fmla="*/ 9170894 w 9238129"/>
              <a:gd name="connsiteY13" fmla="*/ 41834 h 957729"/>
              <a:gd name="connsiteX14" fmla="*/ 0 w 9238129"/>
              <a:gd name="connsiteY14" fmla="*/ 95623 h 957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238129" h="957729">
                <a:moveTo>
                  <a:pt x="0" y="95623"/>
                </a:moveTo>
                <a:cubicBezTo>
                  <a:pt x="101600" y="338417"/>
                  <a:pt x="203200" y="581211"/>
                  <a:pt x="403412" y="624540"/>
                </a:cubicBezTo>
                <a:cubicBezTo>
                  <a:pt x="603624" y="667869"/>
                  <a:pt x="923365" y="301811"/>
                  <a:pt x="1201271" y="355599"/>
                </a:cubicBezTo>
                <a:cubicBezTo>
                  <a:pt x="1479177" y="409387"/>
                  <a:pt x="1706282" y="957729"/>
                  <a:pt x="2070847" y="947270"/>
                </a:cubicBezTo>
                <a:cubicBezTo>
                  <a:pt x="2435412" y="936811"/>
                  <a:pt x="2971800" y="321234"/>
                  <a:pt x="3388659" y="292846"/>
                </a:cubicBezTo>
                <a:cubicBezTo>
                  <a:pt x="3805518" y="264458"/>
                  <a:pt x="4189506" y="779928"/>
                  <a:pt x="4572000" y="776940"/>
                </a:cubicBezTo>
                <a:cubicBezTo>
                  <a:pt x="4954494" y="773952"/>
                  <a:pt x="5310094" y="292846"/>
                  <a:pt x="5683624" y="274917"/>
                </a:cubicBezTo>
                <a:cubicBezTo>
                  <a:pt x="6057154" y="256988"/>
                  <a:pt x="6456083" y="691776"/>
                  <a:pt x="6813177" y="669364"/>
                </a:cubicBezTo>
                <a:cubicBezTo>
                  <a:pt x="7170271" y="646952"/>
                  <a:pt x="7458636" y="143434"/>
                  <a:pt x="7826189" y="140446"/>
                </a:cubicBezTo>
                <a:cubicBezTo>
                  <a:pt x="8193742" y="137458"/>
                  <a:pt x="8798859" y="566269"/>
                  <a:pt x="9018494" y="651434"/>
                </a:cubicBezTo>
                <a:cubicBezTo>
                  <a:pt x="9238129" y="736599"/>
                  <a:pt x="9121588" y="684305"/>
                  <a:pt x="9144000" y="651434"/>
                </a:cubicBezTo>
                <a:cubicBezTo>
                  <a:pt x="9166412" y="618564"/>
                  <a:pt x="9145494" y="551328"/>
                  <a:pt x="9152965" y="454211"/>
                </a:cubicBezTo>
                <a:cubicBezTo>
                  <a:pt x="9160436" y="357094"/>
                  <a:pt x="9185836" y="137458"/>
                  <a:pt x="9188824" y="68729"/>
                </a:cubicBezTo>
                <a:cubicBezTo>
                  <a:pt x="9191812" y="0"/>
                  <a:pt x="9170894" y="41834"/>
                  <a:pt x="9170894" y="41834"/>
                </a:cubicBezTo>
                <a:lnTo>
                  <a:pt x="0" y="9562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Administrator\Desktop\58ad33896e773.png"/>
          <p:cNvPicPr>
            <a:picLocks noChangeAspect="1" noChangeArrowheads="1"/>
          </p:cNvPicPr>
          <p:nvPr/>
        </p:nvPicPr>
        <p:blipFill>
          <a:blip r:embed="rId3" cstate="print"/>
          <a:srcRect t="52392"/>
          <a:stretch>
            <a:fillRect/>
          </a:stretch>
        </p:blipFill>
        <p:spPr bwMode="auto">
          <a:xfrm flipH="1">
            <a:off x="1907235" y="1481698"/>
            <a:ext cx="1584740" cy="1317595"/>
          </a:xfrm>
          <a:prstGeom prst="rect">
            <a:avLst/>
          </a:prstGeom>
          <a:noFill/>
        </p:spPr>
      </p:pic>
      <p:sp>
        <p:nvSpPr>
          <p:cNvPr id="4" name="椭圆 3"/>
          <p:cNvSpPr/>
          <p:nvPr/>
        </p:nvSpPr>
        <p:spPr>
          <a:xfrm>
            <a:off x="3203848" y="2140496"/>
            <a:ext cx="791698" cy="791943"/>
          </a:xfrm>
          <a:prstGeom prst="ellipse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316" tIns="32658" rIns="65316" bIns="32658" rtlCol="0" anchor="ctr"/>
          <a:lstStyle/>
          <a:p>
            <a:pPr algn="ctr"/>
            <a:r>
              <a:rPr lang="en-US" altLang="zh-CN" sz="4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4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33"/>
          <p:cNvSpPr>
            <a:spLocks noChangeArrowheads="1"/>
          </p:cNvSpPr>
          <p:nvPr/>
        </p:nvSpPr>
        <p:spPr bwMode="auto">
          <a:xfrm>
            <a:off x="4338859" y="2043312"/>
            <a:ext cx="2073275" cy="45529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 lIns="87043" tIns="43521" rIns="87043" bIns="43521">
            <a:spAutoFit/>
          </a:bodyPr>
          <a:lstStyle/>
          <a:p>
            <a:pPr algn="l"/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SDL TRADOS</a:t>
            </a:r>
          </a:p>
        </p:txBody>
      </p:sp>
      <p:sp>
        <p:nvSpPr>
          <p:cNvPr id="6" name="Line 34"/>
          <p:cNvSpPr>
            <a:spLocks noChangeShapeType="1"/>
          </p:cNvSpPr>
          <p:nvPr/>
        </p:nvSpPr>
        <p:spPr bwMode="auto">
          <a:xfrm>
            <a:off x="3959932" y="2555927"/>
            <a:ext cx="5184068" cy="0"/>
          </a:xfrm>
          <a:prstGeom prst="lin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accent1"/>
            </a:solidFill>
            <a:round/>
          </a:ln>
        </p:spPr>
        <p:txBody>
          <a:bodyPr wrap="none" lIns="87043" tIns="43521" rIns="87043" bIns="43521" anchor="ctr"/>
          <a:lstStyle/>
          <a:p>
            <a:endParaRPr lang="zh-CN" altLang="en-US" sz="1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任意多边形 11"/>
          <p:cNvSpPr/>
          <p:nvPr/>
        </p:nvSpPr>
        <p:spPr>
          <a:xfrm flipV="1">
            <a:off x="0" y="4156720"/>
            <a:ext cx="9297489" cy="1125409"/>
          </a:xfrm>
          <a:custGeom>
            <a:avLst/>
            <a:gdLst>
              <a:gd name="connsiteX0" fmla="*/ 0 w 9238129"/>
              <a:gd name="connsiteY0" fmla="*/ 95623 h 957729"/>
              <a:gd name="connsiteX1" fmla="*/ 403412 w 9238129"/>
              <a:gd name="connsiteY1" fmla="*/ 624540 h 957729"/>
              <a:gd name="connsiteX2" fmla="*/ 1201271 w 9238129"/>
              <a:gd name="connsiteY2" fmla="*/ 355599 h 957729"/>
              <a:gd name="connsiteX3" fmla="*/ 2070847 w 9238129"/>
              <a:gd name="connsiteY3" fmla="*/ 947270 h 957729"/>
              <a:gd name="connsiteX4" fmla="*/ 3388659 w 9238129"/>
              <a:gd name="connsiteY4" fmla="*/ 292846 h 957729"/>
              <a:gd name="connsiteX5" fmla="*/ 4572000 w 9238129"/>
              <a:gd name="connsiteY5" fmla="*/ 776940 h 957729"/>
              <a:gd name="connsiteX6" fmla="*/ 5683624 w 9238129"/>
              <a:gd name="connsiteY6" fmla="*/ 274917 h 957729"/>
              <a:gd name="connsiteX7" fmla="*/ 6813177 w 9238129"/>
              <a:gd name="connsiteY7" fmla="*/ 669364 h 957729"/>
              <a:gd name="connsiteX8" fmla="*/ 7826189 w 9238129"/>
              <a:gd name="connsiteY8" fmla="*/ 140446 h 957729"/>
              <a:gd name="connsiteX9" fmla="*/ 9018494 w 9238129"/>
              <a:gd name="connsiteY9" fmla="*/ 651434 h 957729"/>
              <a:gd name="connsiteX10" fmla="*/ 9144000 w 9238129"/>
              <a:gd name="connsiteY10" fmla="*/ 651434 h 957729"/>
              <a:gd name="connsiteX11" fmla="*/ 9152965 w 9238129"/>
              <a:gd name="connsiteY11" fmla="*/ 454211 h 957729"/>
              <a:gd name="connsiteX12" fmla="*/ 9188824 w 9238129"/>
              <a:gd name="connsiteY12" fmla="*/ 68729 h 957729"/>
              <a:gd name="connsiteX13" fmla="*/ 9170894 w 9238129"/>
              <a:gd name="connsiteY13" fmla="*/ 41834 h 957729"/>
              <a:gd name="connsiteX14" fmla="*/ 0 w 9238129"/>
              <a:gd name="connsiteY14" fmla="*/ 95623 h 957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238129" h="957729">
                <a:moveTo>
                  <a:pt x="0" y="95623"/>
                </a:moveTo>
                <a:cubicBezTo>
                  <a:pt x="101600" y="338417"/>
                  <a:pt x="203200" y="581211"/>
                  <a:pt x="403412" y="624540"/>
                </a:cubicBezTo>
                <a:cubicBezTo>
                  <a:pt x="603624" y="667869"/>
                  <a:pt x="923365" y="301811"/>
                  <a:pt x="1201271" y="355599"/>
                </a:cubicBezTo>
                <a:cubicBezTo>
                  <a:pt x="1479177" y="409387"/>
                  <a:pt x="1706282" y="957729"/>
                  <a:pt x="2070847" y="947270"/>
                </a:cubicBezTo>
                <a:cubicBezTo>
                  <a:pt x="2435412" y="936811"/>
                  <a:pt x="2971800" y="321234"/>
                  <a:pt x="3388659" y="292846"/>
                </a:cubicBezTo>
                <a:cubicBezTo>
                  <a:pt x="3805518" y="264458"/>
                  <a:pt x="4189506" y="779928"/>
                  <a:pt x="4572000" y="776940"/>
                </a:cubicBezTo>
                <a:cubicBezTo>
                  <a:pt x="4954494" y="773952"/>
                  <a:pt x="5310094" y="292846"/>
                  <a:pt x="5683624" y="274917"/>
                </a:cubicBezTo>
                <a:cubicBezTo>
                  <a:pt x="6057154" y="256988"/>
                  <a:pt x="6456083" y="691776"/>
                  <a:pt x="6813177" y="669364"/>
                </a:cubicBezTo>
                <a:cubicBezTo>
                  <a:pt x="7170271" y="646952"/>
                  <a:pt x="7458636" y="143434"/>
                  <a:pt x="7826189" y="140446"/>
                </a:cubicBezTo>
                <a:cubicBezTo>
                  <a:pt x="8193742" y="137458"/>
                  <a:pt x="8798859" y="566269"/>
                  <a:pt x="9018494" y="651434"/>
                </a:cubicBezTo>
                <a:cubicBezTo>
                  <a:pt x="9238129" y="736599"/>
                  <a:pt x="9121588" y="684305"/>
                  <a:pt x="9144000" y="651434"/>
                </a:cubicBezTo>
                <a:cubicBezTo>
                  <a:pt x="9166412" y="618564"/>
                  <a:pt x="9145494" y="551328"/>
                  <a:pt x="9152965" y="454211"/>
                </a:cubicBezTo>
                <a:cubicBezTo>
                  <a:pt x="9160436" y="357094"/>
                  <a:pt x="9185836" y="137458"/>
                  <a:pt x="9188824" y="68729"/>
                </a:cubicBezTo>
                <a:cubicBezTo>
                  <a:pt x="9191812" y="0"/>
                  <a:pt x="9170894" y="41834"/>
                  <a:pt x="9170894" y="41834"/>
                </a:cubicBezTo>
                <a:lnTo>
                  <a:pt x="0" y="9562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945992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Block Arc 45"/>
          <p:cNvSpPr/>
          <p:nvPr/>
        </p:nvSpPr>
        <p:spPr>
          <a:xfrm rot="2700000">
            <a:off x="1759677" y="2053162"/>
            <a:ext cx="1621412" cy="1620823"/>
          </a:xfrm>
          <a:prstGeom prst="blockArc">
            <a:avLst>
              <a:gd name="adj1" fmla="val 19782491"/>
              <a:gd name="adj2" fmla="val 13507335"/>
              <a:gd name="adj3" fmla="val 653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2" tIns="32516" rIns="65032" bIns="32516" rtlCol="0" anchor="ctr"/>
          <a:lstStyle/>
          <a:p>
            <a:pPr algn="ctr">
              <a:lnSpc>
                <a:spcPct val="120000"/>
              </a:lnSpc>
            </a:pPr>
            <a:endParaRPr lang="en-US" sz="6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" name="Group 110"/>
          <p:cNvGrpSpPr/>
          <p:nvPr/>
        </p:nvGrpSpPr>
        <p:grpSpPr>
          <a:xfrm>
            <a:off x="1053597" y="1776006"/>
            <a:ext cx="2608462" cy="2713323"/>
            <a:chOff x="630206" y="1507089"/>
            <a:chExt cx="2608605" cy="2712486"/>
          </a:xfrm>
        </p:grpSpPr>
        <p:grpSp>
          <p:nvGrpSpPr>
            <p:cNvPr id="3" name="Group 53"/>
            <p:cNvGrpSpPr/>
            <p:nvPr/>
          </p:nvGrpSpPr>
          <p:grpSpPr>
            <a:xfrm rot="21351568">
              <a:off x="630206" y="3582137"/>
              <a:ext cx="1112944" cy="637438"/>
              <a:chOff x="2355915" y="3857572"/>
              <a:chExt cx="1347923" cy="772022"/>
            </a:xfrm>
          </p:grpSpPr>
          <p:sp>
            <p:nvSpPr>
              <p:cNvPr id="31" name="Rectangle 30"/>
              <p:cNvSpPr/>
              <p:nvPr/>
            </p:nvSpPr>
            <p:spPr>
              <a:xfrm rot="2700000">
                <a:off x="3093973" y="3472415"/>
                <a:ext cx="224707" cy="99502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US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 rot="2700000">
                <a:off x="2538069" y="4020237"/>
                <a:ext cx="427203" cy="791512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US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0" name="Block Arc 29"/>
            <p:cNvSpPr/>
            <p:nvPr/>
          </p:nvSpPr>
          <p:spPr>
            <a:xfrm rot="2700000">
              <a:off x="1114680" y="1507089"/>
              <a:ext cx="2124132" cy="2124131"/>
            </a:xfrm>
            <a:prstGeom prst="blockArc">
              <a:avLst>
                <a:gd name="adj1" fmla="val 21433357"/>
                <a:gd name="adj2" fmla="val 13378235"/>
                <a:gd name="adj3" fmla="val 474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6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9" name="Block Arc 48"/>
          <p:cNvSpPr/>
          <p:nvPr/>
        </p:nvSpPr>
        <p:spPr>
          <a:xfrm rot="2700000">
            <a:off x="1982189" y="2275593"/>
            <a:ext cx="1176389" cy="1175960"/>
          </a:xfrm>
          <a:prstGeom prst="blockArc">
            <a:avLst>
              <a:gd name="adj1" fmla="val 17805926"/>
              <a:gd name="adj2" fmla="val 13444767"/>
              <a:gd name="adj3" fmla="val 748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2" tIns="32516" rIns="65032" bIns="32516" rtlCol="0" anchor="ctr"/>
          <a:lstStyle/>
          <a:p>
            <a:pPr algn="ctr">
              <a:lnSpc>
                <a:spcPct val="120000"/>
              </a:lnSpc>
            </a:pPr>
            <a:endParaRPr lang="en-US" sz="6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Oval 51"/>
          <p:cNvSpPr/>
          <p:nvPr/>
        </p:nvSpPr>
        <p:spPr>
          <a:xfrm rot="2700000">
            <a:off x="2160196" y="2453536"/>
            <a:ext cx="820373" cy="82007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2" tIns="32516" rIns="65032" bIns="32516" rtlCol="0" anchor="ctr"/>
          <a:lstStyle/>
          <a:p>
            <a:pPr algn="ctr">
              <a:lnSpc>
                <a:spcPct val="120000"/>
              </a:lnSpc>
            </a:pPr>
            <a:endParaRPr lang="en-US" sz="6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" name="Group 73"/>
          <p:cNvGrpSpPr/>
          <p:nvPr/>
        </p:nvGrpSpPr>
        <p:grpSpPr>
          <a:xfrm>
            <a:off x="2608924" y="1833923"/>
            <a:ext cx="2252139" cy="217827"/>
            <a:chOff x="2901397" y="1463917"/>
            <a:chExt cx="2252262" cy="221448"/>
          </a:xfrm>
        </p:grpSpPr>
        <p:cxnSp>
          <p:nvCxnSpPr>
            <p:cNvPr id="60" name="Straight Connector 59"/>
            <p:cNvCxnSpPr/>
            <p:nvPr/>
          </p:nvCxnSpPr>
          <p:spPr>
            <a:xfrm flipH="1" flipV="1">
              <a:off x="4914605" y="1465097"/>
              <a:ext cx="239054" cy="220268"/>
            </a:xfrm>
            <a:prstGeom prst="line">
              <a:avLst/>
            </a:prstGeom>
            <a:ln w="12700" cap="rnd">
              <a:solidFill>
                <a:schemeClr val="accent1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10800000">
              <a:off x="2901397" y="1463917"/>
              <a:ext cx="2013208" cy="1615"/>
            </a:xfrm>
            <a:prstGeom prst="line">
              <a:avLst/>
            </a:prstGeom>
            <a:ln w="12700" cap="rnd">
              <a:solidFill>
                <a:schemeClr val="accent1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73"/>
          <p:cNvGrpSpPr/>
          <p:nvPr/>
        </p:nvGrpSpPr>
        <p:grpSpPr>
          <a:xfrm>
            <a:off x="2608925" y="2110120"/>
            <a:ext cx="1881613" cy="217827"/>
            <a:chOff x="2901397" y="1463917"/>
            <a:chExt cx="1881716" cy="221448"/>
          </a:xfrm>
        </p:grpSpPr>
        <p:cxnSp>
          <p:nvCxnSpPr>
            <p:cNvPr id="68" name="Straight Connector 67"/>
            <p:cNvCxnSpPr/>
            <p:nvPr/>
          </p:nvCxnSpPr>
          <p:spPr>
            <a:xfrm flipH="1" flipV="1">
              <a:off x="4544059" y="1465097"/>
              <a:ext cx="239054" cy="220268"/>
            </a:xfrm>
            <a:prstGeom prst="line">
              <a:avLst/>
            </a:prstGeom>
            <a:ln w="12700" cap="rnd">
              <a:solidFill>
                <a:schemeClr val="accent2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0800000">
              <a:off x="2901397" y="1463917"/>
              <a:ext cx="1642662" cy="1615"/>
            </a:xfrm>
            <a:prstGeom prst="line">
              <a:avLst/>
            </a:prstGeom>
            <a:ln w="12700" cap="rnd">
              <a:solidFill>
                <a:schemeClr val="accent2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73"/>
          <p:cNvGrpSpPr/>
          <p:nvPr/>
        </p:nvGrpSpPr>
        <p:grpSpPr>
          <a:xfrm>
            <a:off x="2608925" y="2321485"/>
            <a:ext cx="1566376" cy="217829"/>
            <a:chOff x="2683251" y="1463915"/>
            <a:chExt cx="1566462" cy="221450"/>
          </a:xfrm>
        </p:grpSpPr>
        <p:cxnSp>
          <p:nvCxnSpPr>
            <p:cNvPr id="82" name="Straight Connector 81"/>
            <p:cNvCxnSpPr/>
            <p:nvPr/>
          </p:nvCxnSpPr>
          <p:spPr>
            <a:xfrm flipH="1" flipV="1">
              <a:off x="4010659" y="1465097"/>
              <a:ext cx="239054" cy="220268"/>
            </a:xfrm>
            <a:prstGeom prst="line">
              <a:avLst/>
            </a:prstGeom>
            <a:ln w="12700" cap="rnd">
              <a:solidFill>
                <a:schemeClr val="accent3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10800000" flipV="1">
              <a:off x="2683251" y="1463915"/>
              <a:ext cx="1325760" cy="1182"/>
            </a:xfrm>
            <a:prstGeom prst="line">
              <a:avLst/>
            </a:prstGeom>
            <a:ln w="12700" cap="rnd">
              <a:solidFill>
                <a:schemeClr val="accent3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73"/>
          <p:cNvGrpSpPr/>
          <p:nvPr/>
        </p:nvGrpSpPr>
        <p:grpSpPr>
          <a:xfrm>
            <a:off x="2890850" y="2569640"/>
            <a:ext cx="913925" cy="216667"/>
            <a:chOff x="2683251" y="1465095"/>
            <a:chExt cx="913976" cy="220268"/>
          </a:xfrm>
        </p:grpSpPr>
        <p:cxnSp>
          <p:nvCxnSpPr>
            <p:cNvPr id="88" name="Straight Connector 87"/>
            <p:cNvCxnSpPr/>
            <p:nvPr/>
          </p:nvCxnSpPr>
          <p:spPr>
            <a:xfrm flipH="1" flipV="1">
              <a:off x="3358173" y="1465095"/>
              <a:ext cx="239054" cy="220268"/>
            </a:xfrm>
            <a:prstGeom prst="line">
              <a:avLst/>
            </a:prstGeom>
            <a:ln w="12700" cap="rnd">
              <a:solidFill>
                <a:schemeClr val="accent4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10800000">
              <a:off x="2683251" y="1465097"/>
              <a:ext cx="674922" cy="1615"/>
            </a:xfrm>
            <a:prstGeom prst="line">
              <a:avLst/>
            </a:prstGeom>
            <a:ln w="12700" cap="rnd">
              <a:solidFill>
                <a:schemeClr val="accent4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Text Placeholder 3"/>
          <p:cNvSpPr txBox="1"/>
          <p:nvPr/>
        </p:nvSpPr>
        <p:spPr>
          <a:xfrm>
            <a:off x="4760421" y="2146124"/>
            <a:ext cx="282080" cy="20313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4400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100" b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70%</a:t>
            </a:r>
          </a:p>
        </p:txBody>
      </p:sp>
      <p:sp>
        <p:nvSpPr>
          <p:cNvPr id="92" name="Text Placeholder 3"/>
          <p:cNvSpPr txBox="1"/>
          <p:nvPr/>
        </p:nvSpPr>
        <p:spPr>
          <a:xfrm>
            <a:off x="4400408" y="2420756"/>
            <a:ext cx="282080" cy="20313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4400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100" b="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65%</a:t>
            </a:r>
          </a:p>
        </p:txBody>
      </p:sp>
      <p:sp>
        <p:nvSpPr>
          <p:cNvPr id="93" name="Text Placeholder 3"/>
          <p:cNvSpPr txBox="1"/>
          <p:nvPr/>
        </p:nvSpPr>
        <p:spPr>
          <a:xfrm>
            <a:off x="4010834" y="2637423"/>
            <a:ext cx="282080" cy="20313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4400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100" b="0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75%</a:t>
            </a:r>
          </a:p>
        </p:txBody>
      </p:sp>
      <p:sp>
        <p:nvSpPr>
          <p:cNvPr id="94" name="Text Placeholder 3"/>
          <p:cNvSpPr txBox="1"/>
          <p:nvPr/>
        </p:nvSpPr>
        <p:spPr>
          <a:xfrm>
            <a:off x="3640572" y="2907183"/>
            <a:ext cx="360613" cy="20313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4400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100" b="0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100%</a:t>
            </a:r>
          </a:p>
        </p:txBody>
      </p:sp>
      <p:sp>
        <p:nvSpPr>
          <p:cNvPr id="95" name="Freeform 46"/>
          <p:cNvSpPr>
            <a:spLocks noEditPoints="1"/>
          </p:cNvSpPr>
          <p:nvPr/>
        </p:nvSpPr>
        <p:spPr bwMode="auto">
          <a:xfrm>
            <a:off x="5223762" y="1835858"/>
            <a:ext cx="496860" cy="497040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6" tIns="45723" rIns="91446" bIns="45723" numCol="1" anchor="t" anchorCtr="0" compatLnSpc="1"/>
          <a:lstStyle/>
          <a:p>
            <a:pPr>
              <a:lnSpc>
                <a:spcPct val="120000"/>
              </a:lnSpc>
            </a:pPr>
            <a:endParaRPr lang="en-US" sz="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6" name="Freeform 46"/>
          <p:cNvSpPr>
            <a:spLocks noEditPoints="1"/>
          </p:cNvSpPr>
          <p:nvPr/>
        </p:nvSpPr>
        <p:spPr bwMode="auto">
          <a:xfrm>
            <a:off x="5223762" y="2518700"/>
            <a:ext cx="496860" cy="497040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91446" tIns="45723" rIns="91446" bIns="45723" numCol="1" anchor="t" anchorCtr="0" compatLnSpc="1"/>
          <a:lstStyle/>
          <a:p>
            <a:pPr>
              <a:lnSpc>
                <a:spcPct val="120000"/>
              </a:lnSpc>
            </a:pPr>
            <a:endParaRPr lang="en-US" sz="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7" name="Freeform 46"/>
          <p:cNvSpPr>
            <a:spLocks noEditPoints="1"/>
          </p:cNvSpPr>
          <p:nvPr/>
        </p:nvSpPr>
        <p:spPr bwMode="auto">
          <a:xfrm>
            <a:off x="5223762" y="3242909"/>
            <a:ext cx="496860" cy="497040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91446" tIns="45723" rIns="91446" bIns="45723" numCol="1" anchor="t" anchorCtr="0" compatLnSpc="1"/>
          <a:lstStyle/>
          <a:p>
            <a:pPr>
              <a:lnSpc>
                <a:spcPct val="120000"/>
              </a:lnSpc>
            </a:pPr>
            <a:endParaRPr lang="en-US" sz="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8" name="Freeform 46"/>
          <p:cNvSpPr>
            <a:spLocks noEditPoints="1"/>
          </p:cNvSpPr>
          <p:nvPr/>
        </p:nvSpPr>
        <p:spPr bwMode="auto">
          <a:xfrm>
            <a:off x="5223762" y="3967120"/>
            <a:ext cx="496860" cy="497040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vert="horz" wrap="square" lIns="91446" tIns="45723" rIns="91446" bIns="45723" numCol="1" anchor="t" anchorCtr="0" compatLnSpc="1"/>
          <a:lstStyle/>
          <a:p>
            <a:pPr>
              <a:lnSpc>
                <a:spcPct val="120000"/>
              </a:lnSpc>
            </a:pPr>
            <a:endParaRPr lang="en-US" sz="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0" name="Text Placeholder 3"/>
          <p:cNvSpPr txBox="1"/>
          <p:nvPr/>
        </p:nvSpPr>
        <p:spPr>
          <a:xfrm>
            <a:off x="5833110" y="1958975"/>
            <a:ext cx="859790" cy="257810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914400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2.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智能编辑</a:t>
            </a:r>
          </a:p>
        </p:txBody>
      </p:sp>
      <p:sp>
        <p:nvSpPr>
          <p:cNvPr id="103" name="Text Placeholder 3"/>
          <p:cNvSpPr txBox="1"/>
          <p:nvPr/>
        </p:nvSpPr>
        <p:spPr>
          <a:xfrm>
            <a:off x="5833110" y="2528570"/>
            <a:ext cx="681990" cy="257810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914400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3.预翻译</a:t>
            </a:r>
          </a:p>
        </p:txBody>
      </p:sp>
      <p:sp>
        <p:nvSpPr>
          <p:cNvPr id="106" name="Text Placeholder 3"/>
          <p:cNvSpPr txBox="1"/>
          <p:nvPr/>
        </p:nvSpPr>
        <p:spPr>
          <a:xfrm>
            <a:off x="5794375" y="3242945"/>
            <a:ext cx="1393190" cy="257810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914400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4.翻译记忆库参考</a:t>
            </a:r>
          </a:p>
        </p:txBody>
      </p:sp>
      <p:sp>
        <p:nvSpPr>
          <p:cNvPr id="109" name="Text Placeholder 3"/>
          <p:cNvSpPr txBox="1"/>
          <p:nvPr/>
        </p:nvSpPr>
        <p:spPr>
          <a:xfrm>
            <a:off x="5833110" y="4110990"/>
            <a:ext cx="859790" cy="257810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914400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5.</a:t>
            </a:r>
            <a:r>
              <a:rPr lang="zh-CN" altLang="en-US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快速建库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336290" y="218440"/>
            <a:ext cx="2496820" cy="3987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SDL TRADOS</a:t>
            </a:r>
            <a:r>
              <a:rPr lang="zh-CN" altLang="en-US" sz="2000" b="1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功能介绍</a:t>
            </a:r>
          </a:p>
        </p:txBody>
      </p:sp>
      <p:sp>
        <p:nvSpPr>
          <p:cNvPr id="14" name="Freeform 46"/>
          <p:cNvSpPr>
            <a:spLocks noEditPoints="1"/>
          </p:cNvSpPr>
          <p:nvPr/>
        </p:nvSpPr>
        <p:spPr bwMode="auto">
          <a:xfrm>
            <a:off x="5223762" y="1131225"/>
            <a:ext cx="496860" cy="497040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91446" tIns="45723" rIns="91446" bIns="45723" numCol="1" anchor="t" anchorCtr="0" compatLnSpc="1"/>
          <a:lstStyle/>
          <a:p>
            <a:pPr>
              <a:lnSpc>
                <a:spcPct val="120000"/>
              </a:lnSpc>
            </a:pPr>
            <a:endParaRPr lang="en-US" sz="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739130" y="1083945"/>
            <a:ext cx="15030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1.集成机器翻译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739130" y="1340485"/>
            <a:ext cx="276987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当翻译记忆库中没有匹配结果时，将自动连接机器翻译系统进行自动翻译，译者对机器翻译结果进行修改后存入翻译记忆库。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739130" y="2786380"/>
            <a:ext cx="264795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在开始逐句翻译前，系统可匹配文档与翻译记忆，自动应用翻译记忆库中之前已有翻译，减少译员逐句查询操作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739130" y="3500755"/>
            <a:ext cx="287401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执行交互式(逐句)翻译时，系统自动在翻译记忆库中搜索之前已有翻译，同时凸显翻译记忆库原文与当前待翻译原文的差异，供译员参考。</a:t>
            </a:r>
          </a:p>
        </p:txBody>
      </p:sp>
    </p:spTree>
    <p:extLst>
      <p:ext uri="{BB962C8B-B14F-4D97-AF65-F5344CB8AC3E}">
        <p14:creationId xmlns:p14="http://schemas.microsoft.com/office/powerpoint/2010/main" val="1579532018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50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9" grpId="0" animBg="1"/>
      <p:bldP spid="52" grpId="0" animBg="1"/>
      <p:bldP spid="91" grpId="0"/>
      <p:bldP spid="92" grpId="0"/>
      <p:bldP spid="93" grpId="0"/>
      <p:bldP spid="94" grpId="0"/>
      <p:bldP spid="95" grpId="0" bldLvl="0" animBg="1"/>
      <p:bldP spid="96" grpId="0" animBg="1"/>
      <p:bldP spid="97" grpId="0" animBg="1"/>
      <p:bldP spid="98" grpId="0" animBg="1"/>
      <p:bldP spid="14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4"/>
          <p:cNvSpPr>
            <a:spLocks noChangeArrowheads="1"/>
          </p:cNvSpPr>
          <p:nvPr/>
        </p:nvSpPr>
        <p:spPr bwMode="auto">
          <a:xfrm>
            <a:off x="1408061" y="2873685"/>
            <a:ext cx="1296143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19" name="Rectangle 24"/>
          <p:cNvSpPr>
            <a:spLocks noChangeArrowheads="1"/>
          </p:cNvSpPr>
          <p:nvPr/>
        </p:nvSpPr>
        <p:spPr bwMode="auto">
          <a:xfrm>
            <a:off x="4760862" y="2873685"/>
            <a:ext cx="1296143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419475" y="212090"/>
            <a:ext cx="2818130" cy="3987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SDL TRADOS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功能截图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22580" y="762000"/>
            <a:ext cx="2712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一、集成机器翻译</a:t>
            </a:r>
          </a:p>
        </p:txBody>
      </p:sp>
      <p:pic>
        <p:nvPicPr>
          <p:cNvPr id="25" name="图片 24" descr="集成机器翻译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080" y="1130300"/>
            <a:ext cx="596011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8079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4"/>
          <p:cNvSpPr>
            <a:spLocks noChangeArrowheads="1"/>
          </p:cNvSpPr>
          <p:nvPr/>
        </p:nvSpPr>
        <p:spPr bwMode="auto">
          <a:xfrm>
            <a:off x="1408061" y="2873685"/>
            <a:ext cx="1296143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19" name="Rectangle 24"/>
          <p:cNvSpPr>
            <a:spLocks noChangeArrowheads="1"/>
          </p:cNvSpPr>
          <p:nvPr/>
        </p:nvSpPr>
        <p:spPr bwMode="auto">
          <a:xfrm>
            <a:off x="4760862" y="2873685"/>
            <a:ext cx="1296143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419475" y="212090"/>
            <a:ext cx="2818130" cy="3987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SDL TRADOS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功能截图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22580" y="762000"/>
            <a:ext cx="2712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二、智能编辑</a:t>
            </a:r>
          </a:p>
        </p:txBody>
      </p:sp>
      <p:pic>
        <p:nvPicPr>
          <p:cNvPr id="3" name="图片 2" descr="智能编辑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12800" y="1698625"/>
            <a:ext cx="8031480" cy="216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973532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4"/>
          <p:cNvSpPr>
            <a:spLocks noChangeArrowheads="1"/>
          </p:cNvSpPr>
          <p:nvPr/>
        </p:nvSpPr>
        <p:spPr bwMode="auto">
          <a:xfrm>
            <a:off x="1408061" y="2873685"/>
            <a:ext cx="1296143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19" name="Rectangle 24"/>
          <p:cNvSpPr>
            <a:spLocks noChangeArrowheads="1"/>
          </p:cNvSpPr>
          <p:nvPr/>
        </p:nvSpPr>
        <p:spPr bwMode="auto">
          <a:xfrm>
            <a:off x="4760862" y="2873685"/>
            <a:ext cx="1296143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419475" y="212090"/>
            <a:ext cx="2818130" cy="3987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SDL TRADOS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功能截图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22580" y="762000"/>
            <a:ext cx="2712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三、翻译记忆库参考</a:t>
            </a:r>
          </a:p>
        </p:txBody>
      </p:sp>
      <p:pic>
        <p:nvPicPr>
          <p:cNvPr id="3" name="图片 2" descr="翻译记忆库参考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07795" y="1290955"/>
            <a:ext cx="6743700" cy="27965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5681" y="1286489"/>
            <a:ext cx="4572638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74864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Administrator\Desktop\58ad33896e773.png"/>
          <p:cNvPicPr>
            <a:picLocks noChangeAspect="1" noChangeArrowheads="1"/>
          </p:cNvPicPr>
          <p:nvPr/>
        </p:nvPicPr>
        <p:blipFill>
          <a:blip r:embed="rId3" cstate="print"/>
          <a:srcRect t="52392"/>
          <a:stretch>
            <a:fillRect/>
          </a:stretch>
        </p:blipFill>
        <p:spPr bwMode="auto">
          <a:xfrm>
            <a:off x="503548" y="2368356"/>
            <a:ext cx="3132348" cy="2544448"/>
          </a:xfrm>
          <a:prstGeom prst="rect">
            <a:avLst/>
          </a:prstGeom>
          <a:noFill/>
        </p:spPr>
      </p:pic>
      <p:grpSp>
        <p:nvGrpSpPr>
          <p:cNvPr id="12" name="组合 11"/>
          <p:cNvGrpSpPr/>
          <p:nvPr/>
        </p:nvGrpSpPr>
        <p:grpSpPr>
          <a:xfrm>
            <a:off x="3455876" y="862354"/>
            <a:ext cx="3354312" cy="3402378"/>
            <a:chOff x="3455876" y="862354"/>
            <a:chExt cx="3354312" cy="3402378"/>
          </a:xfrm>
        </p:grpSpPr>
        <p:sp>
          <p:nvSpPr>
            <p:cNvPr id="8" name="椭圆 7"/>
            <p:cNvSpPr/>
            <p:nvPr/>
          </p:nvSpPr>
          <p:spPr>
            <a:xfrm>
              <a:off x="3689902" y="862354"/>
              <a:ext cx="3096344" cy="3096344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3707904" y="2572544"/>
              <a:ext cx="3096344" cy="16921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3455876" y="1705050"/>
              <a:ext cx="3354312" cy="1062782"/>
            </a:xfrm>
            <a:custGeom>
              <a:avLst/>
              <a:gdLst>
                <a:gd name="connsiteX0" fmla="*/ 343647 w 3442447"/>
                <a:gd name="connsiteY0" fmla="*/ 1013012 h 1090706"/>
                <a:gd name="connsiteX1" fmla="*/ 872565 w 3442447"/>
                <a:gd name="connsiteY1" fmla="*/ 502023 h 1090706"/>
                <a:gd name="connsiteX2" fmla="*/ 1267012 w 3442447"/>
                <a:gd name="connsiteY2" fmla="*/ 869576 h 1090706"/>
                <a:gd name="connsiteX3" fmla="*/ 1589741 w 3442447"/>
                <a:gd name="connsiteY3" fmla="*/ 8965 h 1090706"/>
                <a:gd name="connsiteX4" fmla="*/ 2387600 w 3442447"/>
                <a:gd name="connsiteY4" fmla="*/ 923365 h 1090706"/>
                <a:gd name="connsiteX5" fmla="*/ 2862730 w 3442447"/>
                <a:gd name="connsiteY5" fmla="*/ 349623 h 1090706"/>
                <a:gd name="connsiteX6" fmla="*/ 3409577 w 3442447"/>
                <a:gd name="connsiteY6" fmla="*/ 833718 h 1090706"/>
                <a:gd name="connsiteX7" fmla="*/ 2934447 w 3442447"/>
                <a:gd name="connsiteY7" fmla="*/ 968188 h 1090706"/>
                <a:gd name="connsiteX8" fmla="*/ 343647 w 3442447"/>
                <a:gd name="connsiteY8" fmla="*/ 1013012 h 109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42447" h="1090706">
                  <a:moveTo>
                    <a:pt x="343647" y="1013012"/>
                  </a:moveTo>
                  <a:cubicBezTo>
                    <a:pt x="0" y="935318"/>
                    <a:pt x="718671" y="525929"/>
                    <a:pt x="872565" y="502023"/>
                  </a:cubicBezTo>
                  <a:cubicBezTo>
                    <a:pt x="1026459" y="478117"/>
                    <a:pt x="1147483" y="951752"/>
                    <a:pt x="1267012" y="869576"/>
                  </a:cubicBezTo>
                  <a:cubicBezTo>
                    <a:pt x="1386541" y="787400"/>
                    <a:pt x="1402976" y="0"/>
                    <a:pt x="1589741" y="8965"/>
                  </a:cubicBezTo>
                  <a:cubicBezTo>
                    <a:pt x="1776506" y="17930"/>
                    <a:pt x="2175435" y="866589"/>
                    <a:pt x="2387600" y="923365"/>
                  </a:cubicBezTo>
                  <a:cubicBezTo>
                    <a:pt x="2599765" y="980141"/>
                    <a:pt x="2692401" y="364564"/>
                    <a:pt x="2862730" y="349623"/>
                  </a:cubicBezTo>
                  <a:cubicBezTo>
                    <a:pt x="3033060" y="334682"/>
                    <a:pt x="3397624" y="730624"/>
                    <a:pt x="3409577" y="833718"/>
                  </a:cubicBezTo>
                  <a:cubicBezTo>
                    <a:pt x="3421530" y="936812"/>
                    <a:pt x="3442447" y="939800"/>
                    <a:pt x="2934447" y="968188"/>
                  </a:cubicBezTo>
                  <a:cubicBezTo>
                    <a:pt x="2426447" y="996576"/>
                    <a:pt x="687294" y="1090706"/>
                    <a:pt x="343647" y="10130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5472100" y="1384412"/>
              <a:ext cx="360040" cy="2285241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r"/>
              <a:r>
                <a:rPr lang="zh-CN" altLang="en-US" sz="1600" b="1" spc="450" dirty="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演讲完毕</a:t>
              </a:r>
              <a:endParaRPr lang="en-US" altLang="zh-CN" sz="1600" b="1" spc="45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  <a:p>
              <a:pPr algn="r"/>
              <a:r>
                <a:rPr lang="zh-CN" altLang="en-US" sz="1600" b="1" spc="450" dirty="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     </a:t>
              </a:r>
              <a:r>
                <a:rPr lang="zh-CN" altLang="en-US" sz="1600" b="1" spc="450" dirty="0">
                  <a:solidFill>
                    <a:schemeClr val="accent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谢谢观看</a:t>
              </a:r>
            </a:p>
          </p:txBody>
        </p:sp>
      </p:grpSp>
      <p:sp>
        <p:nvSpPr>
          <p:cNvPr id="7" name="椭圆 6"/>
          <p:cNvSpPr/>
          <p:nvPr/>
        </p:nvSpPr>
        <p:spPr>
          <a:xfrm>
            <a:off x="3599892" y="772344"/>
            <a:ext cx="3276364" cy="3276364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-36512" y="-163760"/>
            <a:ext cx="9297489" cy="1034831"/>
          </a:xfrm>
          <a:custGeom>
            <a:avLst/>
            <a:gdLst>
              <a:gd name="connsiteX0" fmla="*/ 0 w 9238129"/>
              <a:gd name="connsiteY0" fmla="*/ 95623 h 957729"/>
              <a:gd name="connsiteX1" fmla="*/ 403412 w 9238129"/>
              <a:gd name="connsiteY1" fmla="*/ 624540 h 957729"/>
              <a:gd name="connsiteX2" fmla="*/ 1201271 w 9238129"/>
              <a:gd name="connsiteY2" fmla="*/ 355599 h 957729"/>
              <a:gd name="connsiteX3" fmla="*/ 2070847 w 9238129"/>
              <a:gd name="connsiteY3" fmla="*/ 947270 h 957729"/>
              <a:gd name="connsiteX4" fmla="*/ 3388659 w 9238129"/>
              <a:gd name="connsiteY4" fmla="*/ 292846 h 957729"/>
              <a:gd name="connsiteX5" fmla="*/ 4572000 w 9238129"/>
              <a:gd name="connsiteY5" fmla="*/ 776940 h 957729"/>
              <a:gd name="connsiteX6" fmla="*/ 5683624 w 9238129"/>
              <a:gd name="connsiteY6" fmla="*/ 274917 h 957729"/>
              <a:gd name="connsiteX7" fmla="*/ 6813177 w 9238129"/>
              <a:gd name="connsiteY7" fmla="*/ 669364 h 957729"/>
              <a:gd name="connsiteX8" fmla="*/ 7826189 w 9238129"/>
              <a:gd name="connsiteY8" fmla="*/ 140446 h 957729"/>
              <a:gd name="connsiteX9" fmla="*/ 9018494 w 9238129"/>
              <a:gd name="connsiteY9" fmla="*/ 651434 h 957729"/>
              <a:gd name="connsiteX10" fmla="*/ 9144000 w 9238129"/>
              <a:gd name="connsiteY10" fmla="*/ 651434 h 957729"/>
              <a:gd name="connsiteX11" fmla="*/ 9152965 w 9238129"/>
              <a:gd name="connsiteY11" fmla="*/ 454211 h 957729"/>
              <a:gd name="connsiteX12" fmla="*/ 9188824 w 9238129"/>
              <a:gd name="connsiteY12" fmla="*/ 68729 h 957729"/>
              <a:gd name="connsiteX13" fmla="*/ 9170894 w 9238129"/>
              <a:gd name="connsiteY13" fmla="*/ 41834 h 957729"/>
              <a:gd name="connsiteX14" fmla="*/ 0 w 9238129"/>
              <a:gd name="connsiteY14" fmla="*/ 95623 h 957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238129" h="957729">
                <a:moveTo>
                  <a:pt x="0" y="95623"/>
                </a:moveTo>
                <a:cubicBezTo>
                  <a:pt x="101600" y="338417"/>
                  <a:pt x="203200" y="581211"/>
                  <a:pt x="403412" y="624540"/>
                </a:cubicBezTo>
                <a:cubicBezTo>
                  <a:pt x="603624" y="667869"/>
                  <a:pt x="923365" y="301811"/>
                  <a:pt x="1201271" y="355599"/>
                </a:cubicBezTo>
                <a:cubicBezTo>
                  <a:pt x="1479177" y="409387"/>
                  <a:pt x="1706282" y="957729"/>
                  <a:pt x="2070847" y="947270"/>
                </a:cubicBezTo>
                <a:cubicBezTo>
                  <a:pt x="2435412" y="936811"/>
                  <a:pt x="2971800" y="321234"/>
                  <a:pt x="3388659" y="292846"/>
                </a:cubicBezTo>
                <a:cubicBezTo>
                  <a:pt x="3805518" y="264458"/>
                  <a:pt x="4189506" y="779928"/>
                  <a:pt x="4572000" y="776940"/>
                </a:cubicBezTo>
                <a:cubicBezTo>
                  <a:pt x="4954494" y="773952"/>
                  <a:pt x="5310094" y="292846"/>
                  <a:pt x="5683624" y="274917"/>
                </a:cubicBezTo>
                <a:cubicBezTo>
                  <a:pt x="6057154" y="256988"/>
                  <a:pt x="6456083" y="691776"/>
                  <a:pt x="6813177" y="669364"/>
                </a:cubicBezTo>
                <a:cubicBezTo>
                  <a:pt x="7170271" y="646952"/>
                  <a:pt x="7458636" y="143434"/>
                  <a:pt x="7826189" y="140446"/>
                </a:cubicBezTo>
                <a:cubicBezTo>
                  <a:pt x="8193742" y="137458"/>
                  <a:pt x="8798859" y="566269"/>
                  <a:pt x="9018494" y="651434"/>
                </a:cubicBezTo>
                <a:cubicBezTo>
                  <a:pt x="9238129" y="736599"/>
                  <a:pt x="9121588" y="684305"/>
                  <a:pt x="9144000" y="651434"/>
                </a:cubicBezTo>
                <a:cubicBezTo>
                  <a:pt x="9166412" y="618564"/>
                  <a:pt x="9145494" y="551328"/>
                  <a:pt x="9152965" y="454211"/>
                </a:cubicBezTo>
                <a:cubicBezTo>
                  <a:pt x="9160436" y="357094"/>
                  <a:pt x="9185836" y="137458"/>
                  <a:pt x="9188824" y="68729"/>
                </a:cubicBezTo>
                <a:cubicBezTo>
                  <a:pt x="9191812" y="0"/>
                  <a:pt x="9170894" y="41834"/>
                  <a:pt x="9170894" y="41834"/>
                </a:cubicBezTo>
                <a:lnTo>
                  <a:pt x="0" y="9562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/>
          <p:cNvCxnSpPr/>
          <p:nvPr/>
        </p:nvCxnSpPr>
        <p:spPr>
          <a:xfrm>
            <a:off x="8244408" y="1780456"/>
            <a:ext cx="0" cy="27723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8352420" y="448308"/>
            <a:ext cx="0" cy="2232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Freeform 46"/>
          <p:cNvSpPr>
            <a:spLocks noEditPoints="1"/>
          </p:cNvSpPr>
          <p:nvPr/>
        </p:nvSpPr>
        <p:spPr bwMode="auto">
          <a:xfrm>
            <a:off x="4988271" y="869444"/>
            <a:ext cx="496860" cy="497040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6" tIns="45723" rIns="91446" bIns="45723" numCol="1" anchor="t" anchorCtr="0" compatLnSpc="1"/>
          <a:lstStyle/>
          <a:p>
            <a:pPr>
              <a:lnSpc>
                <a:spcPct val="120000"/>
              </a:lnSpc>
            </a:pPr>
            <a:endParaRPr lang="en-US" sz="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6" name="Freeform 46"/>
          <p:cNvSpPr>
            <a:spLocks noEditPoints="1"/>
          </p:cNvSpPr>
          <p:nvPr/>
        </p:nvSpPr>
        <p:spPr bwMode="auto">
          <a:xfrm>
            <a:off x="323528" y="2212504"/>
            <a:ext cx="496860" cy="497040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91446" tIns="45723" rIns="91446" bIns="45723" numCol="1" anchor="t" anchorCtr="0" compatLnSpc="1"/>
          <a:lstStyle/>
          <a:p>
            <a:pPr>
              <a:lnSpc>
                <a:spcPct val="120000"/>
              </a:lnSpc>
            </a:pPr>
            <a:endParaRPr lang="en-US" sz="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7" name="Freeform 46"/>
          <p:cNvSpPr>
            <a:spLocks noEditPoints="1"/>
          </p:cNvSpPr>
          <p:nvPr/>
        </p:nvSpPr>
        <p:spPr bwMode="auto">
          <a:xfrm>
            <a:off x="5040052" y="2212504"/>
            <a:ext cx="496860" cy="497040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91446" tIns="45723" rIns="91446" bIns="45723" numCol="1" anchor="t" anchorCtr="0" compatLnSpc="1"/>
          <a:lstStyle/>
          <a:p>
            <a:pPr>
              <a:lnSpc>
                <a:spcPct val="120000"/>
              </a:lnSpc>
            </a:pPr>
            <a:endParaRPr lang="en-US" sz="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8" name="Freeform 46"/>
          <p:cNvSpPr>
            <a:spLocks noEditPoints="1"/>
          </p:cNvSpPr>
          <p:nvPr/>
        </p:nvSpPr>
        <p:spPr bwMode="auto">
          <a:xfrm>
            <a:off x="1351547" y="3500755"/>
            <a:ext cx="496860" cy="497040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vert="horz" wrap="square" lIns="91446" tIns="45723" rIns="91446" bIns="45723" numCol="1" anchor="t" anchorCtr="0" compatLnSpc="1"/>
          <a:lstStyle/>
          <a:p>
            <a:pPr>
              <a:lnSpc>
                <a:spcPct val="120000"/>
              </a:lnSpc>
            </a:pPr>
            <a:endParaRPr lang="en-US" sz="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0" name="Text Placeholder 3"/>
          <p:cNvSpPr txBox="1"/>
          <p:nvPr/>
        </p:nvSpPr>
        <p:spPr>
          <a:xfrm>
            <a:off x="5739844" y="801194"/>
            <a:ext cx="1436291" cy="236219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机器翻译引擎接口</a:t>
            </a:r>
          </a:p>
        </p:txBody>
      </p:sp>
      <p:sp>
        <p:nvSpPr>
          <p:cNvPr id="103" name="Text Placeholder 3"/>
          <p:cNvSpPr txBox="1"/>
          <p:nvPr/>
        </p:nvSpPr>
        <p:spPr>
          <a:xfrm>
            <a:off x="971600" y="2083599"/>
            <a:ext cx="1256754" cy="236219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灵活的导出功能</a:t>
            </a:r>
            <a:endParaRPr lang="en-US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6" name="Text Placeholder 3"/>
          <p:cNvSpPr txBox="1"/>
          <p:nvPr/>
        </p:nvSpPr>
        <p:spPr>
          <a:xfrm>
            <a:off x="5782945" y="2072803"/>
            <a:ext cx="1077218" cy="258532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资源修复工具</a:t>
            </a:r>
            <a:endParaRPr lang="en-US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9" name="Text Placeholder 3"/>
          <p:cNvSpPr txBox="1"/>
          <p:nvPr/>
        </p:nvSpPr>
        <p:spPr>
          <a:xfrm>
            <a:off x="2339752" y="3513799"/>
            <a:ext cx="4339124" cy="7755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模糊匹配修复 （</a:t>
            </a: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Fuzzy Match Repair）、</a:t>
            </a:r>
            <a:r>
              <a:rPr lang="zh-CN" altLang="en-US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深度挖掘统计提取（</a:t>
            </a:r>
            <a:r>
              <a:rPr lang="en-US" dirty="0" err="1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DeepMiner</a:t>
            </a: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Statistical Extraction）、</a:t>
            </a:r>
            <a:r>
              <a:rPr lang="zh-CN" altLang="en-US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片段汇编 （</a:t>
            </a: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Assemble）</a:t>
            </a:r>
            <a:endParaRPr lang="zh-CN" altLang="en-US" dirty="0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336290" y="218440"/>
            <a:ext cx="249682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Déjà vu X </a:t>
            </a:r>
            <a:r>
              <a:rPr lang="zh-CN" altLang="en-US" sz="20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功能介绍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617462" y="1069628"/>
            <a:ext cx="311734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Déjà Vu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集成了多款世界主流的机器翻译引擎接口，其中，包括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Google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机器翻译引擎、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My Memory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机器翻译引擎、微软机器翻译引擎和百度机器翻译引擎等，能提供高效的机器翻译译后编辑环境，大大提高了翻译效率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46447" y="2392524"/>
            <a:ext cx="26479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Déjà Vu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提供了非常灵活的导出功能，导出双语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时，可以直接排除锁定和重复的句子和完全匹配的句对，且在导出时可以去掉所有标记。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645562" y="2387055"/>
            <a:ext cx="28740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能修复已损坏的项目、翻译记忆库和术语库文件，以避免不必要的数据损坏和丢失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23528" y="810187"/>
            <a:ext cx="3668683" cy="1048420"/>
            <a:chOff x="5191671" y="799770"/>
            <a:chExt cx="3668683" cy="1048420"/>
          </a:xfrm>
        </p:grpSpPr>
        <p:sp>
          <p:nvSpPr>
            <p:cNvPr id="14" name="Freeform 46"/>
            <p:cNvSpPr>
              <a:spLocks noEditPoints="1"/>
            </p:cNvSpPr>
            <p:nvPr/>
          </p:nvSpPr>
          <p:spPr bwMode="auto">
            <a:xfrm>
              <a:off x="5191671" y="920671"/>
              <a:ext cx="496860" cy="497040"/>
            </a:xfrm>
            <a:custGeom>
              <a:avLst/>
              <a:gdLst/>
              <a:ahLst/>
              <a:cxnLst>
                <a:cxn ang="0">
                  <a:pos x="55" y="44"/>
                </a:cxn>
                <a:cxn ang="0">
                  <a:pos x="44" y="55"/>
                </a:cxn>
                <a:cxn ang="0">
                  <a:pos x="10" y="55"/>
                </a:cxn>
                <a:cxn ang="0">
                  <a:pos x="0" y="44"/>
                </a:cxn>
                <a:cxn ang="0">
                  <a:pos x="0" y="10"/>
                </a:cxn>
                <a:cxn ang="0">
                  <a:pos x="10" y="0"/>
                </a:cxn>
                <a:cxn ang="0">
                  <a:pos x="44" y="0"/>
                </a:cxn>
                <a:cxn ang="0">
                  <a:pos x="55" y="10"/>
                </a:cxn>
                <a:cxn ang="0">
                  <a:pos x="55" y="44"/>
                </a:cxn>
                <a:cxn ang="0">
                  <a:pos x="46" y="20"/>
                </a:cxn>
                <a:cxn ang="0">
                  <a:pos x="46" y="17"/>
                </a:cxn>
                <a:cxn ang="0">
                  <a:pos x="42" y="13"/>
                </a:cxn>
                <a:cxn ang="0">
                  <a:pos x="39" y="13"/>
                </a:cxn>
                <a:cxn ang="0">
                  <a:pos x="23" y="30"/>
                </a:cxn>
                <a:cxn ang="0">
                  <a:pos x="15" y="22"/>
                </a:cxn>
                <a:cxn ang="0">
                  <a:pos x="12" y="22"/>
                </a:cxn>
                <a:cxn ang="0">
                  <a:pos x="8" y="26"/>
                </a:cxn>
                <a:cxn ang="0">
                  <a:pos x="8" y="29"/>
                </a:cxn>
                <a:cxn ang="0">
                  <a:pos x="21" y="42"/>
                </a:cxn>
                <a:cxn ang="0">
                  <a:pos x="24" y="42"/>
                </a:cxn>
                <a:cxn ang="0">
                  <a:pos x="46" y="20"/>
                </a:cxn>
              </a:cxnLst>
              <a:rect l="0" t="0" r="r" b="b"/>
              <a:pathLst>
                <a:path w="55" h="55">
                  <a:moveTo>
                    <a:pt x="55" y="44"/>
                  </a:moveTo>
                  <a:cubicBezTo>
                    <a:pt x="55" y="50"/>
                    <a:pt x="50" y="55"/>
                    <a:pt x="44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4" y="55"/>
                    <a:pt x="0" y="50"/>
                    <a:pt x="0" y="4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0" y="0"/>
                    <a:pt x="55" y="5"/>
                    <a:pt x="55" y="10"/>
                  </a:cubicBezTo>
                  <a:lnTo>
                    <a:pt x="55" y="44"/>
                  </a:lnTo>
                  <a:close/>
                  <a:moveTo>
                    <a:pt x="46" y="20"/>
                  </a:moveTo>
                  <a:cubicBezTo>
                    <a:pt x="47" y="19"/>
                    <a:pt x="47" y="17"/>
                    <a:pt x="46" y="17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2"/>
                    <a:pt x="40" y="12"/>
                    <a:pt x="39" y="13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7"/>
                    <a:pt x="7" y="28"/>
                    <a:pt x="8" y="29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2" y="43"/>
                    <a:pt x="23" y="43"/>
                    <a:pt x="24" y="42"/>
                  </a:cubicBezTo>
                  <a:lnTo>
                    <a:pt x="46" y="2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91446" tIns="45723" rIns="91446" bIns="45723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720622" y="799770"/>
              <a:ext cx="2073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高度集成的翻译环境</a:t>
              </a:r>
              <a:endParaRPr lang="en-US" altLang="zh-CN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5714590" y="1078749"/>
              <a:ext cx="314576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Déjà Vu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具有高度集成的翻译环境，集翻译项目管理功能、翻译编辑功能、翻译记忆库管理功能、术语库管理功能、语料对齐功能、质量保证功能等于一体</a:t>
              </a: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5810413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bldLvl="0" animBg="1"/>
      <p:bldP spid="96" grpId="0" animBg="1"/>
      <p:bldP spid="97" grpId="0" animBg="1"/>
      <p:bldP spid="9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4"/>
          <p:cNvSpPr>
            <a:spLocks noChangeArrowheads="1"/>
          </p:cNvSpPr>
          <p:nvPr/>
        </p:nvSpPr>
        <p:spPr bwMode="auto">
          <a:xfrm>
            <a:off x="1408061" y="2873685"/>
            <a:ext cx="1296143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19" name="Rectangle 24"/>
          <p:cNvSpPr>
            <a:spLocks noChangeArrowheads="1"/>
          </p:cNvSpPr>
          <p:nvPr/>
        </p:nvSpPr>
        <p:spPr bwMode="auto">
          <a:xfrm>
            <a:off x="4760862" y="2873685"/>
            <a:ext cx="1296143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419475" y="212090"/>
            <a:ext cx="2818130" cy="3987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Déjà vu X 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功能特点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943708" y="1024372"/>
            <a:ext cx="53645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1.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强大的文件处理能力，翻译文档自动保存。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2.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独立操作平台，左右对称的简洁、直观界面。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3.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多个文件可在一个界面内进行翻译操作，无需注意一致性问题。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4.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自带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QA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功能，最大的缺点是码多，不太好处理。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5.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文件导出导入校对功能。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6.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项目管理的功能较弱，操作复杂，功能界面分布也不显眼，新手需要花大量时间熟悉。</a:t>
            </a:r>
          </a:p>
        </p:txBody>
      </p:sp>
    </p:spTree>
    <p:extLst>
      <p:ext uri="{BB962C8B-B14F-4D97-AF65-F5344CB8AC3E}">
        <p14:creationId xmlns:p14="http://schemas.microsoft.com/office/powerpoint/2010/main" val="2579866039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4"/>
          <p:cNvSpPr>
            <a:spLocks noChangeArrowheads="1"/>
          </p:cNvSpPr>
          <p:nvPr/>
        </p:nvSpPr>
        <p:spPr bwMode="auto">
          <a:xfrm>
            <a:off x="1408061" y="2873685"/>
            <a:ext cx="1296143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19" name="Rectangle 24"/>
          <p:cNvSpPr>
            <a:spLocks noChangeArrowheads="1"/>
          </p:cNvSpPr>
          <p:nvPr/>
        </p:nvSpPr>
        <p:spPr bwMode="auto">
          <a:xfrm>
            <a:off x="4760862" y="2873685"/>
            <a:ext cx="1296143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419475" y="212090"/>
            <a:ext cx="2818130" cy="3987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Déjà vu X 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功能截图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880356"/>
            <a:ext cx="4980607" cy="3772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59532" y="664332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1.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操作界面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880356"/>
            <a:ext cx="4881436" cy="3697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687" y="857861"/>
            <a:ext cx="5412655" cy="409968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1708" y="1005461"/>
            <a:ext cx="5016611" cy="37997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7664" y="789732"/>
            <a:ext cx="5685579" cy="430640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629" y="820290"/>
            <a:ext cx="5505558" cy="417005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8462" y="857861"/>
            <a:ext cx="5466918" cy="42278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75782" y="789732"/>
            <a:ext cx="5797064" cy="439084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3508" y="565944"/>
            <a:ext cx="9144000" cy="457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020761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4"/>
          <p:cNvSpPr>
            <a:spLocks noChangeArrowheads="1"/>
          </p:cNvSpPr>
          <p:nvPr/>
        </p:nvSpPr>
        <p:spPr bwMode="auto">
          <a:xfrm>
            <a:off x="1408061" y="2873685"/>
            <a:ext cx="1296143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19" name="Rectangle 24"/>
          <p:cNvSpPr>
            <a:spLocks noChangeArrowheads="1"/>
          </p:cNvSpPr>
          <p:nvPr/>
        </p:nvSpPr>
        <p:spPr bwMode="auto">
          <a:xfrm>
            <a:off x="4760862" y="2873685"/>
            <a:ext cx="1296143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419475" y="212090"/>
            <a:ext cx="2818130" cy="3987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Déjà vu X 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功能截图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22580" y="762000"/>
            <a:ext cx="2712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翻译工作界面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138575"/>
            <a:ext cx="7632848" cy="394279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634" y="967596"/>
            <a:ext cx="6876764" cy="428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783179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4"/>
          <p:cNvSpPr>
            <a:spLocks noChangeArrowheads="1"/>
          </p:cNvSpPr>
          <p:nvPr/>
        </p:nvSpPr>
        <p:spPr bwMode="auto">
          <a:xfrm>
            <a:off x="1408061" y="2873685"/>
            <a:ext cx="1296143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19" name="Rectangle 24"/>
          <p:cNvSpPr>
            <a:spLocks noChangeArrowheads="1"/>
          </p:cNvSpPr>
          <p:nvPr/>
        </p:nvSpPr>
        <p:spPr bwMode="auto">
          <a:xfrm>
            <a:off x="4760862" y="2873685"/>
            <a:ext cx="1296143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419475" y="212090"/>
            <a:ext cx="2818130" cy="3987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Déjà vu X 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功能截图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22580" y="762000"/>
            <a:ext cx="2712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术语库界面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451" y="1113120"/>
            <a:ext cx="7242822" cy="391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92529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Administrator\Desktop\58ad33896e773.png"/>
          <p:cNvPicPr>
            <a:picLocks noChangeAspect="1" noChangeArrowheads="1"/>
          </p:cNvPicPr>
          <p:nvPr/>
        </p:nvPicPr>
        <p:blipFill>
          <a:blip r:embed="rId3" cstate="print"/>
          <a:srcRect t="52392"/>
          <a:stretch>
            <a:fillRect/>
          </a:stretch>
        </p:blipFill>
        <p:spPr bwMode="auto">
          <a:xfrm flipH="1">
            <a:off x="1907235" y="1481698"/>
            <a:ext cx="1584740" cy="1317595"/>
          </a:xfrm>
          <a:prstGeom prst="rect">
            <a:avLst/>
          </a:prstGeom>
          <a:noFill/>
        </p:spPr>
      </p:pic>
      <p:sp>
        <p:nvSpPr>
          <p:cNvPr id="4" name="椭圆 3"/>
          <p:cNvSpPr/>
          <p:nvPr/>
        </p:nvSpPr>
        <p:spPr>
          <a:xfrm>
            <a:off x="3203848" y="2140496"/>
            <a:ext cx="791698" cy="791943"/>
          </a:xfrm>
          <a:prstGeom prst="ellipse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316" tIns="32658" rIns="65316" bIns="32658" rtlCol="0" anchor="ctr"/>
          <a:lstStyle/>
          <a:p>
            <a:pPr algn="ctr"/>
            <a:r>
              <a:rPr lang="en-US" altLang="zh-CN" sz="4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33"/>
          <p:cNvSpPr>
            <a:spLocks noChangeArrowheads="1"/>
          </p:cNvSpPr>
          <p:nvPr/>
        </p:nvSpPr>
        <p:spPr bwMode="auto">
          <a:xfrm>
            <a:off x="4302918" y="1820721"/>
            <a:ext cx="2251675" cy="826556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 lIns="87043" tIns="43521" rIns="87043" bIns="43521">
            <a:spAutoFit/>
          </a:bodyPr>
          <a:lstStyle/>
          <a:p>
            <a:r>
              <a:rPr lang="en-US" altLang="zh-CN" sz="4800" b="1" dirty="0">
                <a:solidFill>
                  <a:schemeClr val="accent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m e m o Q</a:t>
            </a:r>
            <a:endParaRPr lang="zh-CN" altLang="en-US" sz="4800" b="1" dirty="0">
              <a:solidFill>
                <a:schemeClr val="accent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Line 34"/>
          <p:cNvSpPr>
            <a:spLocks noChangeShapeType="1"/>
          </p:cNvSpPr>
          <p:nvPr/>
        </p:nvSpPr>
        <p:spPr bwMode="auto">
          <a:xfrm>
            <a:off x="3959932" y="2555927"/>
            <a:ext cx="5184068" cy="0"/>
          </a:xfrm>
          <a:prstGeom prst="lin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accent1"/>
            </a:solidFill>
            <a:round/>
          </a:ln>
        </p:spPr>
        <p:txBody>
          <a:bodyPr wrap="none" lIns="87043" tIns="43521" rIns="87043" bIns="43521" anchor="ctr"/>
          <a:lstStyle/>
          <a:p>
            <a:endParaRPr lang="zh-CN" altLang="en-US" sz="1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任意多边形 11"/>
          <p:cNvSpPr/>
          <p:nvPr/>
        </p:nvSpPr>
        <p:spPr>
          <a:xfrm flipV="1">
            <a:off x="0" y="4156720"/>
            <a:ext cx="9297489" cy="1125409"/>
          </a:xfrm>
          <a:custGeom>
            <a:avLst/>
            <a:gdLst>
              <a:gd name="connsiteX0" fmla="*/ 0 w 9238129"/>
              <a:gd name="connsiteY0" fmla="*/ 95623 h 957729"/>
              <a:gd name="connsiteX1" fmla="*/ 403412 w 9238129"/>
              <a:gd name="connsiteY1" fmla="*/ 624540 h 957729"/>
              <a:gd name="connsiteX2" fmla="*/ 1201271 w 9238129"/>
              <a:gd name="connsiteY2" fmla="*/ 355599 h 957729"/>
              <a:gd name="connsiteX3" fmla="*/ 2070847 w 9238129"/>
              <a:gd name="connsiteY3" fmla="*/ 947270 h 957729"/>
              <a:gd name="connsiteX4" fmla="*/ 3388659 w 9238129"/>
              <a:gd name="connsiteY4" fmla="*/ 292846 h 957729"/>
              <a:gd name="connsiteX5" fmla="*/ 4572000 w 9238129"/>
              <a:gd name="connsiteY5" fmla="*/ 776940 h 957729"/>
              <a:gd name="connsiteX6" fmla="*/ 5683624 w 9238129"/>
              <a:gd name="connsiteY6" fmla="*/ 274917 h 957729"/>
              <a:gd name="connsiteX7" fmla="*/ 6813177 w 9238129"/>
              <a:gd name="connsiteY7" fmla="*/ 669364 h 957729"/>
              <a:gd name="connsiteX8" fmla="*/ 7826189 w 9238129"/>
              <a:gd name="connsiteY8" fmla="*/ 140446 h 957729"/>
              <a:gd name="connsiteX9" fmla="*/ 9018494 w 9238129"/>
              <a:gd name="connsiteY9" fmla="*/ 651434 h 957729"/>
              <a:gd name="connsiteX10" fmla="*/ 9144000 w 9238129"/>
              <a:gd name="connsiteY10" fmla="*/ 651434 h 957729"/>
              <a:gd name="connsiteX11" fmla="*/ 9152965 w 9238129"/>
              <a:gd name="connsiteY11" fmla="*/ 454211 h 957729"/>
              <a:gd name="connsiteX12" fmla="*/ 9188824 w 9238129"/>
              <a:gd name="connsiteY12" fmla="*/ 68729 h 957729"/>
              <a:gd name="connsiteX13" fmla="*/ 9170894 w 9238129"/>
              <a:gd name="connsiteY13" fmla="*/ 41834 h 957729"/>
              <a:gd name="connsiteX14" fmla="*/ 0 w 9238129"/>
              <a:gd name="connsiteY14" fmla="*/ 95623 h 957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238129" h="957729">
                <a:moveTo>
                  <a:pt x="0" y="95623"/>
                </a:moveTo>
                <a:cubicBezTo>
                  <a:pt x="101600" y="338417"/>
                  <a:pt x="203200" y="581211"/>
                  <a:pt x="403412" y="624540"/>
                </a:cubicBezTo>
                <a:cubicBezTo>
                  <a:pt x="603624" y="667869"/>
                  <a:pt x="923365" y="301811"/>
                  <a:pt x="1201271" y="355599"/>
                </a:cubicBezTo>
                <a:cubicBezTo>
                  <a:pt x="1479177" y="409387"/>
                  <a:pt x="1706282" y="957729"/>
                  <a:pt x="2070847" y="947270"/>
                </a:cubicBezTo>
                <a:cubicBezTo>
                  <a:pt x="2435412" y="936811"/>
                  <a:pt x="2971800" y="321234"/>
                  <a:pt x="3388659" y="292846"/>
                </a:cubicBezTo>
                <a:cubicBezTo>
                  <a:pt x="3805518" y="264458"/>
                  <a:pt x="4189506" y="779928"/>
                  <a:pt x="4572000" y="776940"/>
                </a:cubicBezTo>
                <a:cubicBezTo>
                  <a:pt x="4954494" y="773952"/>
                  <a:pt x="5310094" y="292846"/>
                  <a:pt x="5683624" y="274917"/>
                </a:cubicBezTo>
                <a:cubicBezTo>
                  <a:pt x="6057154" y="256988"/>
                  <a:pt x="6456083" y="691776"/>
                  <a:pt x="6813177" y="669364"/>
                </a:cubicBezTo>
                <a:cubicBezTo>
                  <a:pt x="7170271" y="646952"/>
                  <a:pt x="7458636" y="143434"/>
                  <a:pt x="7826189" y="140446"/>
                </a:cubicBezTo>
                <a:cubicBezTo>
                  <a:pt x="8193742" y="137458"/>
                  <a:pt x="8798859" y="566269"/>
                  <a:pt x="9018494" y="651434"/>
                </a:cubicBezTo>
                <a:cubicBezTo>
                  <a:pt x="9238129" y="736599"/>
                  <a:pt x="9121588" y="684305"/>
                  <a:pt x="9144000" y="651434"/>
                </a:cubicBezTo>
                <a:cubicBezTo>
                  <a:pt x="9166412" y="618564"/>
                  <a:pt x="9145494" y="551328"/>
                  <a:pt x="9152965" y="454211"/>
                </a:cubicBezTo>
                <a:cubicBezTo>
                  <a:pt x="9160436" y="357094"/>
                  <a:pt x="9185836" y="137458"/>
                  <a:pt x="9188824" y="68729"/>
                </a:cubicBezTo>
                <a:cubicBezTo>
                  <a:pt x="9191812" y="0"/>
                  <a:pt x="9170894" y="41834"/>
                  <a:pt x="9170894" y="41834"/>
                </a:cubicBezTo>
                <a:lnTo>
                  <a:pt x="0" y="9562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050682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1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600,&quot;width&quot;:9630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010,&quot;width&quot;:9670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4"/>
</p:tagLst>
</file>

<file path=ppt/theme/theme1.xml><?xml version="1.0" encoding="utf-8"?>
<a:theme xmlns:a="http://schemas.openxmlformats.org/drawingml/2006/main" name="Office 主题">
  <a:themeElements>
    <a:clrScheme name="自定义 55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66C92"/>
      </a:accent1>
      <a:accent2>
        <a:srgbClr val="7E9ACA"/>
      </a:accent2>
      <a:accent3>
        <a:srgbClr val="466C92"/>
      </a:accent3>
      <a:accent4>
        <a:srgbClr val="7E9ACA"/>
      </a:accent4>
      <a:accent5>
        <a:srgbClr val="466C92"/>
      </a:accent5>
      <a:accent6>
        <a:srgbClr val="7E9ACA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960</Words>
  <Application>Microsoft Office PowerPoint</Application>
  <PresentationFormat>自定义</PresentationFormat>
  <Paragraphs>187</Paragraphs>
  <Slides>35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6" baseType="lpstr">
      <vt:lpstr>等线</vt:lpstr>
      <vt:lpstr>方正清刻本悦宋简体</vt:lpstr>
      <vt:lpstr>汉仪雅酷黑 45W</vt:lpstr>
      <vt:lpstr>黑体</vt:lpstr>
      <vt:lpstr>微软雅黑</vt:lpstr>
      <vt:lpstr>Agency FB</vt:lpstr>
      <vt:lpstr>Arial</vt:lpstr>
      <vt:lpstr>Berlin Sans FB</vt:lpstr>
      <vt:lpstr>Calibri</vt:lpstr>
      <vt:lpstr>Segoe UI Black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鞠 林玲</cp:lastModifiedBy>
  <cp:revision>73</cp:revision>
  <dcterms:created xsi:type="dcterms:W3CDTF">2017-06-13T08:25:39Z</dcterms:created>
  <dcterms:modified xsi:type="dcterms:W3CDTF">2020-09-18T01:46:34Z</dcterms:modified>
</cp:coreProperties>
</file>